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50"/>
  </p:notesMasterIdLst>
  <p:sldIdLst>
    <p:sldId id="432" r:id="rId2"/>
    <p:sldId id="377" r:id="rId3"/>
    <p:sldId id="378" r:id="rId4"/>
    <p:sldId id="424" r:id="rId5"/>
    <p:sldId id="354" r:id="rId6"/>
    <p:sldId id="355" r:id="rId7"/>
    <p:sldId id="356" r:id="rId8"/>
    <p:sldId id="425" r:id="rId9"/>
    <p:sldId id="275" r:id="rId10"/>
    <p:sldId id="339" r:id="rId11"/>
    <p:sldId id="438" r:id="rId12"/>
    <p:sldId id="358" r:id="rId13"/>
    <p:sldId id="359" r:id="rId14"/>
    <p:sldId id="360" r:id="rId15"/>
    <p:sldId id="361" r:id="rId16"/>
    <p:sldId id="363" r:id="rId17"/>
    <p:sldId id="364" r:id="rId18"/>
    <p:sldId id="435" r:id="rId19"/>
    <p:sldId id="374" r:id="rId20"/>
    <p:sldId id="257" r:id="rId21"/>
    <p:sldId id="388" r:id="rId22"/>
    <p:sldId id="404" r:id="rId23"/>
    <p:sldId id="320" r:id="rId24"/>
    <p:sldId id="390" r:id="rId25"/>
    <p:sldId id="403" r:id="rId26"/>
    <p:sldId id="419" r:id="rId27"/>
    <p:sldId id="408" r:id="rId28"/>
    <p:sldId id="405" r:id="rId29"/>
    <p:sldId id="407" r:id="rId30"/>
    <p:sldId id="409" r:id="rId31"/>
    <p:sldId id="429" r:id="rId32"/>
    <p:sldId id="420" r:id="rId33"/>
    <p:sldId id="430" r:id="rId34"/>
    <p:sldId id="391" r:id="rId35"/>
    <p:sldId id="415" r:id="rId36"/>
    <p:sldId id="416" r:id="rId37"/>
    <p:sldId id="256" r:id="rId38"/>
    <p:sldId id="296" r:id="rId39"/>
    <p:sldId id="383" r:id="rId40"/>
    <p:sldId id="431" r:id="rId41"/>
    <p:sldId id="298" r:id="rId42"/>
    <p:sldId id="343" r:id="rId43"/>
    <p:sldId id="428" r:id="rId44"/>
    <p:sldId id="344" r:id="rId45"/>
    <p:sldId id="299" r:id="rId46"/>
    <p:sldId id="346" r:id="rId47"/>
    <p:sldId id="345" r:id="rId48"/>
    <p:sldId id="321" r:id="rId49"/>
  </p:sldIdLst>
  <p:sldSz cx="12192000" cy="6858000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99"/>
    <a:srgbClr val="0000FF"/>
    <a:srgbClr val="FF9933"/>
    <a:srgbClr val="FF5050"/>
    <a:srgbClr val="339966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26" autoAdjust="0"/>
    <p:restoredTop sz="93588" autoAdjust="0"/>
  </p:normalViewPr>
  <p:slideViewPr>
    <p:cSldViewPr snapToGrid="0">
      <p:cViewPr>
        <p:scale>
          <a:sx n="70" d="100"/>
          <a:sy n="70" d="100"/>
        </p:scale>
        <p:origin x="1027" y="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54F88387-4B60-466A-9A95-D946D11CECE6}" type="datetimeFigureOut">
              <a:rPr lang="pt-BR" smtClean="0"/>
              <a:t>11/08/2025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FBDA8501-BE34-4181-B372-0FF2E49B63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3109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A8501-BE34-4181-B372-0FF2E49B630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25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A8501-BE34-4181-B372-0FF2E49B630E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2537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A8501-BE34-4181-B372-0FF2E49B630E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6993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A8501-BE34-4181-B372-0FF2E49B630E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5839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A8501-BE34-4181-B372-0FF2E49B630E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2172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A8501-BE34-4181-B372-0FF2E49B630E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0488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A8501-BE34-4181-B372-0FF2E49B630E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6416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A8501-BE34-4181-B372-0FF2E49B630E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8806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179BF-A123-4D97-83AD-17FDFA02B379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3400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657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556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1270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4843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655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778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310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rectangle with black text&#10;&#10;Description automatically generated">
            <a:extLst>
              <a:ext uri="{FF2B5EF4-FFF2-40B4-BE49-F238E27FC236}">
                <a16:creationId xmlns:a16="http://schemas.microsoft.com/office/drawing/2014/main" id="{103FC387-926F-D30C-A07F-FE53ADDAD71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5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6" r:id="rId3"/>
    <p:sldLayoutId id="2147483727" r:id="rId4"/>
    <p:sldLayoutId id="2147483728" r:id="rId5"/>
    <p:sldLayoutId id="2147483729" r:id="rId6"/>
    <p:sldLayoutId id="214748373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mailto:oswaldo@bueno.eng.br" TargetMode="Externa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59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5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4.png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7.png"/><Relationship Id="rId7" Type="http://schemas.openxmlformats.org/officeDocument/2006/relationships/image" Target="../media/image72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19.png"/><Relationship Id="rId4" Type="http://schemas.openxmlformats.org/officeDocument/2006/relationships/image" Target="../media/image74.png"/><Relationship Id="rId9" Type="http://schemas.openxmlformats.org/officeDocument/2006/relationships/image" Target="../media/image8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emf"/><Relationship Id="rId4" Type="http://schemas.openxmlformats.org/officeDocument/2006/relationships/image" Target="../media/image82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9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blue windows&#10;&#10;Description automatically generated">
            <a:extLst>
              <a:ext uri="{FF2B5EF4-FFF2-40B4-BE49-F238E27FC236}">
                <a16:creationId xmlns:a16="http://schemas.microsoft.com/office/drawing/2014/main" id="{2E72F9F7-259D-44CF-D113-6D5E9C8B7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ue and yellow logo&#10;&#10;Description automatically generated">
            <a:extLst>
              <a:ext uri="{FF2B5EF4-FFF2-40B4-BE49-F238E27FC236}">
                <a16:creationId xmlns:a16="http://schemas.microsoft.com/office/drawing/2014/main" id="{DA05A23F-1B04-139B-2D95-22127A280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310" y="395705"/>
            <a:ext cx="2001239" cy="45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82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pictures of two people&#10;&#10;Description automatically generated">
            <a:extLst>
              <a:ext uri="{FF2B5EF4-FFF2-40B4-BE49-F238E27FC236}">
                <a16:creationId xmlns:a16="http://schemas.microsoft.com/office/drawing/2014/main" id="{182317F1-808B-19C4-0D43-F89444FED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362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veral devices with a website on the screen&#10;&#10;Description automatically generated">
            <a:extLst>
              <a:ext uri="{FF2B5EF4-FFF2-40B4-BE49-F238E27FC236}">
                <a16:creationId xmlns:a16="http://schemas.microsoft.com/office/drawing/2014/main" id="{8D3096A3-2BED-DDFB-38CF-756A0EFDB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website&#10;&#10;Description automatically generated">
            <a:extLst>
              <a:ext uri="{FF2B5EF4-FFF2-40B4-BE49-F238E27FC236}">
                <a16:creationId xmlns:a16="http://schemas.microsoft.com/office/drawing/2014/main" id="{EE8D5018-B9BB-56C9-756B-302194A2CA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05" r="14394" b="92723"/>
          <a:stretch/>
        </p:blipFill>
        <p:spPr>
          <a:xfrm>
            <a:off x="1251283" y="1925054"/>
            <a:ext cx="1938379" cy="847022"/>
          </a:xfrm>
          <a:prstGeom prst="rect">
            <a:avLst/>
          </a:prstGeom>
          <a:effectLst>
            <a:outerShdw blurRad="50800" dist="135698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F8CC171-F09D-EF03-7244-4A4FF2F4C299}"/>
              </a:ext>
            </a:extLst>
          </p:cNvPr>
          <p:cNvCxnSpPr>
            <a:cxnSpLocks/>
          </p:cNvCxnSpPr>
          <p:nvPr/>
        </p:nvCxnSpPr>
        <p:spPr>
          <a:xfrm flipH="1" flipV="1">
            <a:off x="2974428" y="2564524"/>
            <a:ext cx="1471448" cy="935421"/>
          </a:xfrm>
          <a:prstGeom prst="straightConnector1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142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uilding with a red roof&#10;&#10;Description automatically generated">
            <a:extLst>
              <a:ext uri="{FF2B5EF4-FFF2-40B4-BE49-F238E27FC236}">
                <a16:creationId xmlns:a16="http://schemas.microsoft.com/office/drawing/2014/main" id="{873DDF3C-A972-82BF-C8B3-EFBFD10E5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077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ogo with a red circle and blue squares&#10;&#10;Description automatically generated with medium confidence">
            <a:extLst>
              <a:ext uri="{FF2B5EF4-FFF2-40B4-BE49-F238E27FC236}">
                <a16:creationId xmlns:a16="http://schemas.microsoft.com/office/drawing/2014/main" id="{39A00928-40C8-439B-61CE-45FE862367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157" y="5873675"/>
            <a:ext cx="760233" cy="708829"/>
          </a:xfrm>
          <a:prstGeom prst="rect">
            <a:avLst/>
          </a:prstGeom>
        </p:spPr>
      </p:pic>
      <p:pic>
        <p:nvPicPr>
          <p:cNvPr id="3" name="Picture 2" descr="A group of different types of ventilation&#10;&#10;Description automatically generated">
            <a:extLst>
              <a:ext uri="{FF2B5EF4-FFF2-40B4-BE49-F238E27FC236}">
                <a16:creationId xmlns:a16="http://schemas.microsoft.com/office/drawing/2014/main" id="{1D492FA0-47A7-0EE6-BDE4-6EF6EC810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26" y="1916909"/>
            <a:ext cx="10269140" cy="3810000"/>
          </a:xfrm>
          <a:prstGeom prst="rect">
            <a:avLst/>
          </a:prstGeom>
        </p:spPr>
      </p:pic>
      <p:sp>
        <p:nvSpPr>
          <p:cNvPr id="5" name="CaixaDeTexto 5">
            <a:extLst>
              <a:ext uri="{FF2B5EF4-FFF2-40B4-BE49-F238E27FC236}">
                <a16:creationId xmlns:a16="http://schemas.microsoft.com/office/drawing/2014/main" id="{B4769B85-4E04-FD64-2C48-313F9B4CA79B}"/>
              </a:ext>
            </a:extLst>
          </p:cNvPr>
          <p:cNvSpPr txBox="1"/>
          <p:nvPr/>
        </p:nvSpPr>
        <p:spPr>
          <a:xfrm>
            <a:off x="516606" y="282346"/>
            <a:ext cx="4575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TROPICAL </a:t>
            </a:r>
            <a:r>
              <a:rPr lang="pt-BR" sz="3200" dirty="0">
                <a:solidFill>
                  <a:schemeClr val="bg1"/>
                </a:solidFill>
                <a:latin typeface="+mj-lt"/>
              </a:rPr>
              <a:t>|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DIFUSORES</a:t>
            </a:r>
          </a:p>
        </p:txBody>
      </p:sp>
    </p:spTree>
    <p:extLst>
      <p:ext uri="{BB962C8B-B14F-4D97-AF65-F5344CB8AC3E}">
        <p14:creationId xmlns:p14="http://schemas.microsoft.com/office/powerpoint/2010/main" val="684912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with a red circle and blue squares&#10;&#10;Description automatically generated with medium confidence">
            <a:extLst>
              <a:ext uri="{FF2B5EF4-FFF2-40B4-BE49-F238E27FC236}">
                <a16:creationId xmlns:a16="http://schemas.microsoft.com/office/drawing/2014/main" id="{BA94042A-B1DF-1174-E490-0EABC71734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157" y="5873675"/>
            <a:ext cx="760233" cy="708829"/>
          </a:xfrm>
          <a:prstGeom prst="rect">
            <a:avLst/>
          </a:prstGeom>
        </p:spPr>
      </p:pic>
      <p:sp>
        <p:nvSpPr>
          <p:cNvPr id="4" name="CaixaDeTexto 5">
            <a:extLst>
              <a:ext uri="{FF2B5EF4-FFF2-40B4-BE49-F238E27FC236}">
                <a16:creationId xmlns:a16="http://schemas.microsoft.com/office/drawing/2014/main" id="{755304C3-E654-1CC2-53FA-2DAB29C0204F}"/>
              </a:ext>
            </a:extLst>
          </p:cNvPr>
          <p:cNvSpPr txBox="1"/>
          <p:nvPr/>
        </p:nvSpPr>
        <p:spPr>
          <a:xfrm>
            <a:off x="516606" y="282346"/>
            <a:ext cx="4575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TROPICAL </a:t>
            </a:r>
            <a:r>
              <a:rPr lang="pt-BR" sz="3200" dirty="0">
                <a:solidFill>
                  <a:schemeClr val="bg1"/>
                </a:solidFill>
                <a:latin typeface="+mj-lt"/>
              </a:rPr>
              <a:t>|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GRELHAS</a:t>
            </a:r>
          </a:p>
        </p:txBody>
      </p:sp>
      <p:pic>
        <p:nvPicPr>
          <p:cNvPr id="5" name="Picture 4" descr="A close-up of a window&#10;&#10;Description automatically generated">
            <a:extLst>
              <a:ext uri="{FF2B5EF4-FFF2-40B4-BE49-F238E27FC236}">
                <a16:creationId xmlns:a16="http://schemas.microsoft.com/office/drawing/2014/main" id="{A8ABECEA-617A-9A35-C023-3DDA220F9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843" y="1729015"/>
            <a:ext cx="7772400" cy="1798708"/>
          </a:xfrm>
          <a:prstGeom prst="rect">
            <a:avLst/>
          </a:prstGeom>
        </p:spPr>
      </p:pic>
      <p:pic>
        <p:nvPicPr>
          <p:cNvPr id="13" name="Picture 12" descr="A close-up of a vent&#10;&#10;Description automatically generated">
            <a:extLst>
              <a:ext uri="{FF2B5EF4-FFF2-40B4-BE49-F238E27FC236}">
                <a16:creationId xmlns:a16="http://schemas.microsoft.com/office/drawing/2014/main" id="{5F79B22A-903A-E5FD-DBE8-39FD785FC9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3742871"/>
            <a:ext cx="7772400" cy="220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450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5">
            <a:extLst>
              <a:ext uri="{FF2B5EF4-FFF2-40B4-BE49-F238E27FC236}">
                <a16:creationId xmlns:a16="http://schemas.microsoft.com/office/drawing/2014/main" id="{7D5EE0D1-8B2C-3C81-0471-CF81BCFC92E8}"/>
              </a:ext>
            </a:extLst>
          </p:cNvPr>
          <p:cNvSpPr txBox="1"/>
          <p:nvPr/>
        </p:nvSpPr>
        <p:spPr>
          <a:xfrm>
            <a:off x="376517" y="1199663"/>
            <a:ext cx="494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DAMPERS |</a:t>
            </a:r>
            <a:r>
              <a:rPr lang="pt-BR" sz="2400" b="1" dirty="0">
                <a:solidFill>
                  <a:srgbClr val="01499D"/>
                </a:solidFill>
                <a:latin typeface="+mj-lt"/>
              </a:rPr>
              <a:t> </a:t>
            </a:r>
            <a:r>
              <a:rPr lang="pt-BR" sz="2400" dirty="0">
                <a:solidFill>
                  <a:srgbClr val="01499D"/>
                </a:solidFill>
                <a:latin typeface="+mj-lt"/>
              </a:rPr>
              <a:t>ATENUADORES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BAA8BE-7EA7-83C0-E858-7320878A9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753" y="1980453"/>
            <a:ext cx="4255338" cy="19031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A69E25-5BBB-1DF5-5469-49E229C56E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20"/>
          <a:stretch/>
        </p:blipFill>
        <p:spPr>
          <a:xfrm>
            <a:off x="8234919" y="1949314"/>
            <a:ext cx="1668274" cy="19183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B7605B-8AC4-CE70-3F53-B73B241BC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752" y="4049427"/>
            <a:ext cx="4658796" cy="20493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6FFA72-E313-DCAA-60E3-201554A4EB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54"/>
          <a:stretch/>
        </p:blipFill>
        <p:spPr>
          <a:xfrm>
            <a:off x="8433765" y="3992615"/>
            <a:ext cx="1524781" cy="1918328"/>
          </a:xfrm>
          <a:prstGeom prst="rect">
            <a:avLst/>
          </a:prstGeom>
        </p:spPr>
      </p:pic>
      <p:pic>
        <p:nvPicPr>
          <p:cNvPr id="10" name="Picture 9" descr="A logo with a red circle and blue squares&#10;&#10;Description automatically generated with medium confidence">
            <a:extLst>
              <a:ext uri="{FF2B5EF4-FFF2-40B4-BE49-F238E27FC236}">
                <a16:creationId xmlns:a16="http://schemas.microsoft.com/office/drawing/2014/main" id="{1D8888F1-8E7A-598B-0510-62C7BF5C17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157" y="5873675"/>
            <a:ext cx="760233" cy="708829"/>
          </a:xfrm>
          <a:prstGeom prst="rect">
            <a:avLst/>
          </a:prstGeom>
        </p:spPr>
      </p:pic>
      <p:sp>
        <p:nvSpPr>
          <p:cNvPr id="11" name="CaixaDeTexto 5">
            <a:extLst>
              <a:ext uri="{FF2B5EF4-FFF2-40B4-BE49-F238E27FC236}">
                <a16:creationId xmlns:a16="http://schemas.microsoft.com/office/drawing/2014/main" id="{B1B0EF4A-1918-AC87-0F03-FADF7591871A}"/>
              </a:ext>
            </a:extLst>
          </p:cNvPr>
          <p:cNvSpPr txBox="1"/>
          <p:nvPr/>
        </p:nvSpPr>
        <p:spPr>
          <a:xfrm>
            <a:off x="516606" y="282346"/>
            <a:ext cx="4575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TROPICAL </a:t>
            </a:r>
            <a:r>
              <a:rPr lang="pt-BR" sz="3200" dirty="0">
                <a:solidFill>
                  <a:schemeClr val="bg1"/>
                </a:solidFill>
                <a:latin typeface="+mj-lt"/>
              </a:rPr>
              <a:t>|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CAIXAS VAV</a:t>
            </a:r>
          </a:p>
        </p:txBody>
      </p:sp>
    </p:spTree>
    <p:extLst>
      <p:ext uri="{BB962C8B-B14F-4D97-AF65-F5344CB8AC3E}">
        <p14:creationId xmlns:p14="http://schemas.microsoft.com/office/powerpoint/2010/main" val="4005852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een building with a blue fence&#10;&#10;Description automatically generated">
            <a:extLst>
              <a:ext uri="{FF2B5EF4-FFF2-40B4-BE49-F238E27FC236}">
                <a16:creationId xmlns:a16="http://schemas.microsoft.com/office/drawing/2014/main" id="{CCE78101-3323-6CB0-ED0D-E00F6EC5C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543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D721146-B216-C565-231E-2ED0A0FE3E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0176" y="2248583"/>
            <a:ext cx="3312368" cy="331236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E08ACD2-6335-C9BD-047C-7604D60A3CC8}"/>
              </a:ext>
            </a:extLst>
          </p:cNvPr>
          <p:cNvGrpSpPr/>
          <p:nvPr/>
        </p:nvGrpSpPr>
        <p:grpSpPr>
          <a:xfrm>
            <a:off x="2207568" y="2104566"/>
            <a:ext cx="4183953" cy="3672408"/>
            <a:chOff x="1271464" y="2060848"/>
            <a:chExt cx="4728910" cy="4150737"/>
          </a:xfrm>
        </p:grpSpPr>
        <p:pic>
          <p:nvPicPr>
            <p:cNvPr id="7" name="Imagem 2">
              <a:extLst>
                <a:ext uri="{FF2B5EF4-FFF2-40B4-BE49-F238E27FC236}">
                  <a16:creationId xmlns:a16="http://schemas.microsoft.com/office/drawing/2014/main" id="{3D46B07F-000E-95FE-9DE2-BC2E9B179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9576" y="2060848"/>
              <a:ext cx="3720798" cy="3720798"/>
            </a:xfrm>
            <a:prstGeom prst="rect">
              <a:avLst/>
            </a:prstGeom>
          </p:spPr>
        </p:pic>
        <p:pic>
          <p:nvPicPr>
            <p:cNvPr id="12" name="Imagem 3">
              <a:extLst>
                <a:ext uri="{FF2B5EF4-FFF2-40B4-BE49-F238E27FC236}">
                  <a16:creationId xmlns:a16="http://schemas.microsoft.com/office/drawing/2014/main" id="{259591D5-252B-B0E8-C5D9-03AE793F3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1464" y="3573016"/>
              <a:ext cx="2638569" cy="2638569"/>
            </a:xfrm>
            <a:prstGeom prst="rect">
              <a:avLst/>
            </a:prstGeom>
          </p:spPr>
        </p:pic>
      </p:grpSp>
      <p:sp>
        <p:nvSpPr>
          <p:cNvPr id="13" name="CaixaDeTexto 5">
            <a:extLst>
              <a:ext uri="{FF2B5EF4-FFF2-40B4-BE49-F238E27FC236}">
                <a16:creationId xmlns:a16="http://schemas.microsoft.com/office/drawing/2014/main" id="{75DA99AF-53B2-CAB5-DBAB-BCAE67DBC0C7}"/>
              </a:ext>
            </a:extLst>
          </p:cNvPr>
          <p:cNvSpPr txBox="1"/>
          <p:nvPr/>
        </p:nvSpPr>
        <p:spPr>
          <a:xfrm>
            <a:off x="2135560" y="268996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1499D"/>
                </a:solidFill>
              </a:rPr>
              <a:t>PISCINA</a:t>
            </a:r>
          </a:p>
        </p:txBody>
      </p:sp>
      <p:sp>
        <p:nvSpPr>
          <p:cNvPr id="14" name="CaixaDeTexto 6">
            <a:extLst>
              <a:ext uri="{FF2B5EF4-FFF2-40B4-BE49-F238E27FC236}">
                <a16:creationId xmlns:a16="http://schemas.microsoft.com/office/drawing/2014/main" id="{022474D9-CF16-0D87-E5BD-FA58EC9BB3CF}"/>
              </a:ext>
            </a:extLst>
          </p:cNvPr>
          <p:cNvSpPr txBox="1"/>
          <p:nvPr/>
        </p:nvSpPr>
        <p:spPr>
          <a:xfrm>
            <a:off x="6960096" y="2680630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1499D"/>
                </a:solidFill>
              </a:rPr>
              <a:t>BANHO</a:t>
            </a:r>
            <a:br>
              <a:rPr lang="pt-BR" sz="2000" b="1" dirty="0">
                <a:solidFill>
                  <a:srgbClr val="01499D"/>
                </a:solidFill>
              </a:rPr>
            </a:br>
            <a:r>
              <a:rPr lang="pt-BR" sz="2000" b="1" dirty="0">
                <a:solidFill>
                  <a:srgbClr val="01499D"/>
                </a:solidFill>
              </a:rPr>
              <a:t>55°C | 70°C</a:t>
            </a:r>
          </a:p>
        </p:txBody>
      </p:sp>
      <p:sp>
        <p:nvSpPr>
          <p:cNvPr id="15" name="CaixaDeTexto 5">
            <a:extLst>
              <a:ext uri="{FF2B5EF4-FFF2-40B4-BE49-F238E27FC236}">
                <a16:creationId xmlns:a16="http://schemas.microsoft.com/office/drawing/2014/main" id="{3707FEF5-E9B6-01EB-4601-C4A415201042}"/>
              </a:ext>
            </a:extLst>
          </p:cNvPr>
          <p:cNvSpPr txBox="1"/>
          <p:nvPr/>
        </p:nvSpPr>
        <p:spPr>
          <a:xfrm>
            <a:off x="427781" y="321255"/>
            <a:ext cx="5235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JELLY FISH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☞GILROY-LIGHT" pitchFamily="2" charset="77"/>
              </a:rPr>
              <a:t>|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BOMBAS DE CALOR</a:t>
            </a:r>
          </a:p>
        </p:txBody>
      </p:sp>
      <p:sp>
        <p:nvSpPr>
          <p:cNvPr id="16" name="CaixaDeTexto 5">
            <a:extLst>
              <a:ext uri="{FF2B5EF4-FFF2-40B4-BE49-F238E27FC236}">
                <a16:creationId xmlns:a16="http://schemas.microsoft.com/office/drawing/2014/main" id="{61953B3C-F836-58E4-D227-EA883C0542FA}"/>
              </a:ext>
            </a:extLst>
          </p:cNvPr>
          <p:cNvSpPr txBox="1"/>
          <p:nvPr/>
        </p:nvSpPr>
        <p:spPr>
          <a:xfrm>
            <a:off x="378158" y="1254138"/>
            <a:ext cx="4645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EVAPORAÇÃO A AR</a:t>
            </a:r>
          </a:p>
        </p:txBody>
      </p:sp>
      <p:pic>
        <p:nvPicPr>
          <p:cNvPr id="17" name="Picture 16" descr="A jellyfish on a blue background&#10;&#10;Description automatically generated">
            <a:extLst>
              <a:ext uri="{FF2B5EF4-FFF2-40B4-BE49-F238E27FC236}">
                <a16:creationId xmlns:a16="http://schemas.microsoft.com/office/drawing/2014/main" id="{6D2383AA-F116-E153-8A38-C3CB63D0BE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269" y="5852160"/>
            <a:ext cx="836946" cy="7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56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4728" y="4328393"/>
            <a:ext cx="3379781" cy="188810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/>
          <a:srcRect l="30419" t="6812" r="32542" b="14625"/>
          <a:stretch/>
        </p:blipFill>
        <p:spPr>
          <a:xfrm>
            <a:off x="7559649" y="1239620"/>
            <a:ext cx="1999043" cy="2826771"/>
          </a:xfrm>
          <a:prstGeom prst="rect">
            <a:avLst/>
          </a:prstGeom>
        </p:spPr>
      </p:pic>
      <p:sp>
        <p:nvSpPr>
          <p:cNvPr id="2" name="CaixaDeTexto 5">
            <a:extLst>
              <a:ext uri="{FF2B5EF4-FFF2-40B4-BE49-F238E27FC236}">
                <a16:creationId xmlns:a16="http://schemas.microsoft.com/office/drawing/2014/main" id="{3EC267E1-83D3-EE3A-CA2A-2E7860020672}"/>
              </a:ext>
            </a:extLst>
          </p:cNvPr>
          <p:cNvSpPr txBox="1"/>
          <p:nvPr/>
        </p:nvSpPr>
        <p:spPr>
          <a:xfrm>
            <a:off x="427781" y="321255"/>
            <a:ext cx="531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JELLY FISH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☞GILROY-LIGHT" pitchFamily="2" charset="77"/>
              </a:rPr>
              <a:t>|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BOMBAS DE CALOR</a:t>
            </a:r>
          </a:p>
        </p:txBody>
      </p:sp>
      <p:sp>
        <p:nvSpPr>
          <p:cNvPr id="3" name="CaixaDeTexto 5">
            <a:extLst>
              <a:ext uri="{FF2B5EF4-FFF2-40B4-BE49-F238E27FC236}">
                <a16:creationId xmlns:a16="http://schemas.microsoft.com/office/drawing/2014/main" id="{FB7AF3F6-4363-1E95-F756-FB99DF5A0058}"/>
              </a:ext>
            </a:extLst>
          </p:cNvPr>
          <p:cNvSpPr txBox="1"/>
          <p:nvPr/>
        </p:nvSpPr>
        <p:spPr>
          <a:xfrm>
            <a:off x="378158" y="1254138"/>
            <a:ext cx="4645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EVAPORAÇÃO A ÁGUA</a:t>
            </a:r>
          </a:p>
        </p:txBody>
      </p:sp>
      <p:pic>
        <p:nvPicPr>
          <p:cNvPr id="4" name="Picture 3" descr="A jellyfish on a blue background&#10;&#10;Description automatically generated">
            <a:extLst>
              <a:ext uri="{FF2B5EF4-FFF2-40B4-BE49-F238E27FC236}">
                <a16:creationId xmlns:a16="http://schemas.microsoft.com/office/drawing/2014/main" id="{74EC62A0-8855-A220-3328-47A9291BD0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269" y="5852160"/>
            <a:ext cx="836946" cy="774104"/>
          </a:xfrm>
          <a:prstGeom prst="rect">
            <a:avLst/>
          </a:prstGeom>
        </p:spPr>
      </p:pic>
      <p:pic>
        <p:nvPicPr>
          <p:cNvPr id="8" name="Picture 7" descr="A metal box with pipes and a blue cylinder&#10;&#10;Description automatically generated">
            <a:extLst>
              <a:ext uri="{FF2B5EF4-FFF2-40B4-BE49-F238E27FC236}">
                <a16:creationId xmlns:a16="http://schemas.microsoft.com/office/drawing/2014/main" id="{24BAA936-E46C-DAD8-E8DD-BDB12D36DF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3809">
            <a:off x="1465132" y="2194559"/>
            <a:ext cx="4614367" cy="370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89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flags in front of a building&#10;&#10;AI-generated content may be incorrect.">
            <a:extLst>
              <a:ext uri="{FF2B5EF4-FFF2-40B4-BE49-F238E27FC236}">
                <a16:creationId xmlns:a16="http://schemas.microsoft.com/office/drawing/2014/main" id="{A81770FB-C95C-3D9D-E49F-6D90B994CC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866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9ECEFAA-137C-C06E-B0A4-C9ABED6E404D}"/>
              </a:ext>
            </a:extLst>
          </p:cNvPr>
          <p:cNvGrpSpPr/>
          <p:nvPr/>
        </p:nvGrpSpPr>
        <p:grpSpPr>
          <a:xfrm>
            <a:off x="693154" y="1797050"/>
            <a:ext cx="10971645" cy="4042767"/>
            <a:chOff x="693154" y="1797050"/>
            <a:chExt cx="10971645" cy="404276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71A5076-4442-1DE7-C706-004210A84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226" y="2471057"/>
              <a:ext cx="1464638" cy="589128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7EE2C2D-904B-5489-544E-7390D998E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154" y="3266621"/>
              <a:ext cx="3052011" cy="190648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6976676-C53A-7609-C1E4-8AC43CCFA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8247" y="2383384"/>
              <a:ext cx="3013206" cy="334355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F775AF6-A766-42D8-C111-C6843C91B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1968" y="1815192"/>
              <a:ext cx="1505549" cy="564581"/>
            </a:xfrm>
            <a:prstGeom prst="rect">
              <a:avLst/>
            </a:prstGeom>
          </p:spPr>
        </p:pic>
        <p:pic>
          <p:nvPicPr>
            <p:cNvPr id="12" name="Picture 11" descr="A large white machine with black fans&#10;&#10;Description automatically generated">
              <a:extLst>
                <a:ext uri="{FF2B5EF4-FFF2-40B4-BE49-F238E27FC236}">
                  <a16:creationId xmlns:a16="http://schemas.microsoft.com/office/drawing/2014/main" id="{CE47623E-87B4-CBE8-9084-C7061D9B6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4141" y="2151530"/>
              <a:ext cx="4080658" cy="3688287"/>
            </a:xfrm>
            <a:prstGeom prst="rect">
              <a:avLst/>
            </a:prstGeom>
          </p:spPr>
        </p:pic>
        <p:pic>
          <p:nvPicPr>
            <p:cNvPr id="13" name="Picture 12" descr="A close-up of a number&#10;&#10;Description automatically generated">
              <a:extLst>
                <a:ext uri="{FF2B5EF4-FFF2-40B4-BE49-F238E27FC236}">
                  <a16:creationId xmlns:a16="http://schemas.microsoft.com/office/drawing/2014/main" id="{D2FBF598-E97C-1020-6AAD-A19847EB0B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607"/>
            <a:stretch/>
          </p:blipFill>
          <p:spPr>
            <a:xfrm>
              <a:off x="7693361" y="1797050"/>
              <a:ext cx="1848672" cy="311449"/>
            </a:xfrm>
            <a:prstGeom prst="rect">
              <a:avLst/>
            </a:prstGeom>
          </p:spPr>
        </p:pic>
      </p:grpSp>
      <p:pic>
        <p:nvPicPr>
          <p:cNvPr id="15" name="Picture 14" descr="A blue circle with black text&#10;&#10;Description automatically generated">
            <a:extLst>
              <a:ext uri="{FF2B5EF4-FFF2-40B4-BE49-F238E27FC236}">
                <a16:creationId xmlns:a16="http://schemas.microsoft.com/office/drawing/2014/main" id="{1F7BF504-BA6D-76DC-ACC8-3C2DB8ED7C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16" name="CaixaDeTexto 5">
            <a:extLst>
              <a:ext uri="{FF2B5EF4-FFF2-40B4-BE49-F238E27FC236}">
                <a16:creationId xmlns:a16="http://schemas.microsoft.com/office/drawing/2014/main" id="{61D8F7EA-F16A-FE39-A7DE-0C1A230DD45F}"/>
              </a:ext>
            </a:extLst>
          </p:cNvPr>
          <p:cNvSpPr txBox="1"/>
          <p:nvPr/>
        </p:nvSpPr>
        <p:spPr>
          <a:xfrm>
            <a:off x="427781" y="321255"/>
            <a:ext cx="4943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TOSI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☞GILROY-LIGHT" pitchFamily="2" charset="77"/>
              </a:rPr>
              <a:t>|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EXPANSÃO INDIRETA</a:t>
            </a:r>
          </a:p>
        </p:txBody>
      </p:sp>
    </p:spTree>
    <p:extLst>
      <p:ext uri="{BB962C8B-B14F-4D97-AF65-F5344CB8AC3E}">
        <p14:creationId xmlns:p14="http://schemas.microsoft.com/office/powerpoint/2010/main" val="2483785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circle with black text&#10;&#10;Description automatically generated">
            <a:extLst>
              <a:ext uri="{FF2B5EF4-FFF2-40B4-BE49-F238E27FC236}">
                <a16:creationId xmlns:a16="http://schemas.microsoft.com/office/drawing/2014/main" id="{8F73EA23-086A-10F7-37FD-0EED62915B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3" name="CaixaDeTexto 5">
            <a:extLst>
              <a:ext uri="{FF2B5EF4-FFF2-40B4-BE49-F238E27FC236}">
                <a16:creationId xmlns:a16="http://schemas.microsoft.com/office/drawing/2014/main" id="{F452FC65-943C-8366-FB8A-13280D21C4B5}"/>
              </a:ext>
            </a:extLst>
          </p:cNvPr>
          <p:cNvSpPr txBox="1"/>
          <p:nvPr/>
        </p:nvSpPr>
        <p:spPr>
          <a:xfrm>
            <a:off x="427781" y="321255"/>
            <a:ext cx="4943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TOSI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☞GILROY-LIGHT" pitchFamily="2" charset="77"/>
              </a:rPr>
              <a:t>|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EXPANSÃO INDIRETA</a:t>
            </a:r>
          </a:p>
        </p:txBody>
      </p:sp>
      <p:pic>
        <p:nvPicPr>
          <p:cNvPr id="6" name="Imagem 6">
            <a:extLst>
              <a:ext uri="{FF2B5EF4-FFF2-40B4-BE49-F238E27FC236}">
                <a16:creationId xmlns:a16="http://schemas.microsoft.com/office/drawing/2014/main" id="{D9D4520F-7EA7-3206-7C23-CF3F37420D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583" t="42445" r="42667" b="33852"/>
          <a:stretch/>
        </p:blipFill>
        <p:spPr>
          <a:xfrm>
            <a:off x="4582353" y="2733280"/>
            <a:ext cx="3552544" cy="3007444"/>
          </a:xfrm>
          <a:prstGeom prst="rect">
            <a:avLst/>
          </a:prstGeom>
        </p:spPr>
      </p:pic>
      <p:pic>
        <p:nvPicPr>
          <p:cNvPr id="7" name="Imagem 7">
            <a:extLst>
              <a:ext uri="{FF2B5EF4-FFF2-40B4-BE49-F238E27FC236}">
                <a16:creationId xmlns:a16="http://schemas.microsoft.com/office/drawing/2014/main" id="{29F71B16-A5C1-DF3D-D55E-A21E018BB5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572" t="42445" r="27416" b="33852"/>
          <a:stretch/>
        </p:blipFill>
        <p:spPr>
          <a:xfrm>
            <a:off x="8582975" y="2672925"/>
            <a:ext cx="3411801" cy="3030316"/>
          </a:xfrm>
          <a:prstGeom prst="rect">
            <a:avLst/>
          </a:prstGeom>
        </p:spPr>
      </p:pic>
      <p:sp>
        <p:nvSpPr>
          <p:cNvPr id="8" name="Retângulo 2">
            <a:extLst>
              <a:ext uri="{FF2B5EF4-FFF2-40B4-BE49-F238E27FC236}">
                <a16:creationId xmlns:a16="http://schemas.microsoft.com/office/drawing/2014/main" id="{D5BCD98F-591E-D1DD-2CEA-75838D8715F6}"/>
              </a:ext>
            </a:extLst>
          </p:cNvPr>
          <p:cNvSpPr/>
          <p:nvPr/>
        </p:nvSpPr>
        <p:spPr>
          <a:xfrm>
            <a:off x="817057" y="1628911"/>
            <a:ext cx="1976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000099"/>
                </a:solidFill>
                <a:latin typeface="Arial" panose="020B0604020202020204" pitchFamily="34" charset="0"/>
              </a:rPr>
              <a:t>RTT- 3 a 30TR</a:t>
            </a:r>
          </a:p>
          <a:p>
            <a:r>
              <a:rPr lang="pt-BR" b="1" dirty="0" err="1">
                <a:solidFill>
                  <a:srgbClr val="000099"/>
                </a:solidFill>
                <a:latin typeface="Arial" panose="020B0604020202020204" pitchFamily="34" charset="0"/>
              </a:rPr>
              <a:t>Rooftop</a:t>
            </a:r>
            <a:r>
              <a:rPr lang="pt-BR" b="1" dirty="0">
                <a:solidFill>
                  <a:srgbClr val="000099"/>
                </a:solidFill>
                <a:latin typeface="Arial" panose="020B0604020202020204" pitchFamily="34" charset="0"/>
              </a:rPr>
              <a:t> Tosi</a:t>
            </a:r>
            <a:endParaRPr lang="pt-BR" b="1" dirty="0">
              <a:solidFill>
                <a:srgbClr val="000099"/>
              </a:solidFill>
            </a:endParaRPr>
          </a:p>
        </p:txBody>
      </p:sp>
      <p:sp>
        <p:nvSpPr>
          <p:cNvPr id="9" name="Retângulo 3">
            <a:extLst>
              <a:ext uri="{FF2B5EF4-FFF2-40B4-BE49-F238E27FC236}">
                <a16:creationId xmlns:a16="http://schemas.microsoft.com/office/drawing/2014/main" id="{EE888F79-BCAC-DF34-EEF1-82A3715E378B}"/>
              </a:ext>
            </a:extLst>
          </p:cNvPr>
          <p:cNvSpPr/>
          <p:nvPr/>
        </p:nvSpPr>
        <p:spPr>
          <a:xfrm>
            <a:off x="8540249" y="1627586"/>
            <a:ext cx="31855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000099"/>
                </a:solidFill>
                <a:latin typeface="Arial" panose="020B0604020202020204" pitchFamily="34" charset="0"/>
              </a:rPr>
              <a:t>SSTC </a:t>
            </a:r>
            <a:r>
              <a:rPr lang="pt-BR" dirty="0">
                <a:solidFill>
                  <a:srgbClr val="000099"/>
                </a:solidFill>
                <a:latin typeface="Arial" panose="020B0604020202020204" pitchFamily="34" charset="0"/>
              </a:rPr>
              <a:t>/ </a:t>
            </a:r>
            <a:r>
              <a:rPr lang="pt-BR" b="1" dirty="0">
                <a:solidFill>
                  <a:srgbClr val="000099"/>
                </a:solidFill>
                <a:latin typeface="Arial" panose="020B0604020202020204" pitchFamily="34" charset="0"/>
              </a:rPr>
              <a:t>SRTC </a:t>
            </a:r>
            <a:r>
              <a:rPr lang="pt-BR" dirty="0">
                <a:solidFill>
                  <a:srgbClr val="000099"/>
                </a:solidFill>
                <a:latin typeface="Arial" panose="020B0604020202020204" pitchFamily="34" charset="0"/>
              </a:rPr>
              <a:t>- </a:t>
            </a:r>
            <a:r>
              <a:rPr lang="pt-BR" b="1" dirty="0">
                <a:solidFill>
                  <a:srgbClr val="000099"/>
                </a:solidFill>
                <a:latin typeface="Arial" panose="020B0604020202020204" pitchFamily="34" charset="0"/>
              </a:rPr>
              <a:t>3 a 40 TR</a:t>
            </a:r>
          </a:p>
          <a:p>
            <a:r>
              <a:rPr lang="pt-BR" dirty="0">
                <a:solidFill>
                  <a:srgbClr val="000099"/>
                </a:solidFill>
                <a:latin typeface="Arial" panose="020B0604020202020204" pitchFamily="34" charset="0"/>
              </a:rPr>
              <a:t>Split System Tosi Centrifugo</a:t>
            </a:r>
          </a:p>
          <a:p>
            <a:r>
              <a:rPr lang="pt-BR" dirty="0">
                <a:solidFill>
                  <a:srgbClr val="000099"/>
                </a:solidFill>
                <a:latin typeface="Arial" panose="020B0604020202020204" pitchFamily="34" charset="0"/>
              </a:rPr>
              <a:t>Self Remoto Tosi Centrifugo</a:t>
            </a:r>
            <a:endParaRPr lang="pt-BR" dirty="0">
              <a:solidFill>
                <a:srgbClr val="000099"/>
              </a:solidFill>
            </a:endParaRPr>
          </a:p>
        </p:txBody>
      </p:sp>
      <p:sp>
        <p:nvSpPr>
          <p:cNvPr id="11" name="Retângulo 4">
            <a:extLst>
              <a:ext uri="{FF2B5EF4-FFF2-40B4-BE49-F238E27FC236}">
                <a16:creationId xmlns:a16="http://schemas.microsoft.com/office/drawing/2014/main" id="{75609368-246A-8C27-7E26-CFDCD4E7B2A5}"/>
              </a:ext>
            </a:extLst>
          </p:cNvPr>
          <p:cNvSpPr/>
          <p:nvPr/>
        </p:nvSpPr>
        <p:spPr>
          <a:xfrm>
            <a:off x="4616521" y="1632655"/>
            <a:ext cx="30513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000099"/>
                </a:solidFill>
                <a:latin typeface="Arial" panose="020B0604020202020204" pitchFamily="34" charset="0"/>
              </a:rPr>
              <a:t>SSTA </a:t>
            </a:r>
            <a:r>
              <a:rPr lang="pt-BR" dirty="0">
                <a:solidFill>
                  <a:srgbClr val="000099"/>
                </a:solidFill>
                <a:latin typeface="Arial" panose="020B0604020202020204" pitchFamily="34" charset="0"/>
              </a:rPr>
              <a:t>/ </a:t>
            </a:r>
            <a:r>
              <a:rPr lang="pt-BR" b="1" dirty="0">
                <a:solidFill>
                  <a:srgbClr val="000099"/>
                </a:solidFill>
                <a:latin typeface="Arial" panose="020B0604020202020204" pitchFamily="34" charset="0"/>
              </a:rPr>
              <a:t>SRTA-3 a 40TR</a:t>
            </a:r>
          </a:p>
          <a:p>
            <a:r>
              <a:rPr lang="pt-BR" dirty="0">
                <a:solidFill>
                  <a:srgbClr val="000099"/>
                </a:solidFill>
                <a:latin typeface="Arial" panose="020B0604020202020204" pitchFamily="34" charset="0"/>
              </a:rPr>
              <a:t>Split System Tosi Axial</a:t>
            </a:r>
          </a:p>
          <a:p>
            <a:r>
              <a:rPr lang="pt-BR" dirty="0">
                <a:solidFill>
                  <a:srgbClr val="000099"/>
                </a:solidFill>
                <a:latin typeface="Arial" panose="020B0604020202020204" pitchFamily="34" charset="0"/>
              </a:rPr>
              <a:t>Self Remoto Tosi Axial</a:t>
            </a:r>
            <a:endParaRPr lang="pt-BR" dirty="0">
              <a:solidFill>
                <a:srgbClr val="000099"/>
              </a:solidFill>
            </a:endParaRPr>
          </a:p>
        </p:txBody>
      </p:sp>
      <p:pic>
        <p:nvPicPr>
          <p:cNvPr id="5" name="f_jsxpety09" descr="f_jsxpety09">
            <a:extLst>
              <a:ext uri="{FF2B5EF4-FFF2-40B4-BE49-F238E27FC236}">
                <a16:creationId xmlns:a16="http://schemas.microsoft.com/office/drawing/2014/main" id="{6EB2D7A4-0864-6B4E-285E-217CA5E47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552" y="2843802"/>
            <a:ext cx="3670967" cy="2771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799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blue circle with black text&#10;&#10;Description automatically generated">
            <a:extLst>
              <a:ext uri="{FF2B5EF4-FFF2-40B4-BE49-F238E27FC236}">
                <a16:creationId xmlns:a16="http://schemas.microsoft.com/office/drawing/2014/main" id="{32826A2C-DF11-3BD2-235B-2FC571081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15" name="CaixaDeTexto 5">
            <a:extLst>
              <a:ext uri="{FF2B5EF4-FFF2-40B4-BE49-F238E27FC236}">
                <a16:creationId xmlns:a16="http://schemas.microsoft.com/office/drawing/2014/main" id="{9BC236DF-FB9D-CCC7-8224-5E80949C84FA}"/>
              </a:ext>
            </a:extLst>
          </p:cNvPr>
          <p:cNvSpPr txBox="1"/>
          <p:nvPr/>
        </p:nvSpPr>
        <p:spPr>
          <a:xfrm>
            <a:off x="427781" y="321255"/>
            <a:ext cx="4943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TOSI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☞GILROY-LIGHT" pitchFamily="2" charset="77"/>
              </a:rPr>
              <a:t>|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PRECISÃO</a:t>
            </a:r>
          </a:p>
        </p:txBody>
      </p:sp>
      <p:sp>
        <p:nvSpPr>
          <p:cNvPr id="16" name="CaixaDeTexto 5">
            <a:extLst>
              <a:ext uri="{FF2B5EF4-FFF2-40B4-BE49-F238E27FC236}">
                <a16:creationId xmlns:a16="http://schemas.microsoft.com/office/drawing/2014/main" id="{3E975D40-8BC4-04A2-9749-0B592748AEF5}"/>
              </a:ext>
            </a:extLst>
          </p:cNvPr>
          <p:cNvSpPr txBox="1"/>
          <p:nvPr/>
        </p:nvSpPr>
        <p:spPr>
          <a:xfrm>
            <a:off x="378158" y="1254138"/>
            <a:ext cx="4645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ALTO FATOR DE CALOR SENSÍVEL </a:t>
            </a:r>
          </a:p>
        </p:txBody>
      </p:sp>
      <p:pic>
        <p:nvPicPr>
          <p:cNvPr id="17" name="Picture 16" descr="A large white locker with a white label&#10;&#10;Description automatically generated with medium confidence">
            <a:extLst>
              <a:ext uri="{FF2B5EF4-FFF2-40B4-BE49-F238E27FC236}">
                <a16:creationId xmlns:a16="http://schemas.microsoft.com/office/drawing/2014/main" id="{4A39F0A0-E5BD-B415-303D-D530972A0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340" y="1473798"/>
            <a:ext cx="3784333" cy="4735370"/>
          </a:xfrm>
          <a:prstGeom prst="rect">
            <a:avLst/>
          </a:prstGeom>
        </p:spPr>
      </p:pic>
      <p:pic>
        <p:nvPicPr>
          <p:cNvPr id="18" name="Picture 17" descr="A close up of numbers&#10;&#10;Description automatically generated">
            <a:extLst>
              <a:ext uri="{FF2B5EF4-FFF2-40B4-BE49-F238E27FC236}">
                <a16:creationId xmlns:a16="http://schemas.microsoft.com/office/drawing/2014/main" id="{2E682FFB-2DE5-E7A8-FB77-D8C059441D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429" y="2136132"/>
            <a:ext cx="1880709" cy="585688"/>
          </a:xfrm>
          <a:prstGeom prst="rect">
            <a:avLst/>
          </a:prstGeom>
        </p:spPr>
      </p:pic>
      <p:pic>
        <p:nvPicPr>
          <p:cNvPr id="19" name="Picture 18" descr="A close-up of a sign&#10;&#10;Description automatically generated">
            <a:extLst>
              <a:ext uri="{FF2B5EF4-FFF2-40B4-BE49-F238E27FC236}">
                <a16:creationId xmlns:a16="http://schemas.microsoft.com/office/drawing/2014/main" id="{39457A92-255F-695A-75E2-C980BCB94D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184" y="2794206"/>
            <a:ext cx="2485920" cy="605211"/>
          </a:xfrm>
          <a:prstGeom prst="rect">
            <a:avLst/>
          </a:prstGeom>
        </p:spPr>
      </p:pic>
      <p:pic>
        <p:nvPicPr>
          <p:cNvPr id="20" name="Picture 19" descr="A large white box with two fans&#10;&#10;Description automatically generated">
            <a:extLst>
              <a:ext uri="{FF2B5EF4-FFF2-40B4-BE49-F238E27FC236}">
                <a16:creationId xmlns:a16="http://schemas.microsoft.com/office/drawing/2014/main" id="{3B9C60C8-B70E-41E3-7B55-668DBB8798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93" y="2795752"/>
            <a:ext cx="4918107" cy="3319316"/>
          </a:xfrm>
          <a:prstGeom prst="rect">
            <a:avLst/>
          </a:prstGeom>
        </p:spPr>
      </p:pic>
      <p:pic>
        <p:nvPicPr>
          <p:cNvPr id="21" name="Picture 20" descr="A close-up of a number&#10;&#10;Description automatically generated">
            <a:extLst>
              <a:ext uri="{FF2B5EF4-FFF2-40B4-BE49-F238E27FC236}">
                <a16:creationId xmlns:a16="http://schemas.microsoft.com/office/drawing/2014/main" id="{54A8DDED-FF05-4DF3-462B-61BB757BC8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824" y="2162064"/>
            <a:ext cx="1944852" cy="53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49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circle with black text&#10;&#10;Description automatically generated">
            <a:extLst>
              <a:ext uri="{FF2B5EF4-FFF2-40B4-BE49-F238E27FC236}">
                <a16:creationId xmlns:a16="http://schemas.microsoft.com/office/drawing/2014/main" id="{BB81E7FC-222B-C89A-BF92-B22C0CE914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3" name="CaixaDeTexto 5">
            <a:extLst>
              <a:ext uri="{FF2B5EF4-FFF2-40B4-BE49-F238E27FC236}">
                <a16:creationId xmlns:a16="http://schemas.microsoft.com/office/drawing/2014/main" id="{EB548051-9519-DFA9-03B9-673325EF9A89}"/>
              </a:ext>
            </a:extLst>
          </p:cNvPr>
          <p:cNvSpPr txBox="1"/>
          <p:nvPr/>
        </p:nvSpPr>
        <p:spPr>
          <a:xfrm>
            <a:off x="427781" y="321255"/>
            <a:ext cx="4943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TOSI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☞GILROY-LIGHT" pitchFamily="2" charset="77"/>
              </a:rPr>
              <a:t>|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PRECISÃO</a:t>
            </a:r>
          </a:p>
        </p:txBody>
      </p:sp>
      <p:sp>
        <p:nvSpPr>
          <p:cNvPr id="4" name="CaixaDeTexto 5">
            <a:extLst>
              <a:ext uri="{FF2B5EF4-FFF2-40B4-BE49-F238E27FC236}">
                <a16:creationId xmlns:a16="http://schemas.microsoft.com/office/drawing/2014/main" id="{DA81DF82-9A4A-AA06-A890-8E3D3EF4837F}"/>
              </a:ext>
            </a:extLst>
          </p:cNvPr>
          <p:cNvSpPr txBox="1"/>
          <p:nvPr/>
        </p:nvSpPr>
        <p:spPr>
          <a:xfrm>
            <a:off x="378158" y="1254138"/>
            <a:ext cx="4645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ALTO FATOR DE CALOR SENSÍVEL </a:t>
            </a:r>
          </a:p>
        </p:txBody>
      </p:sp>
      <p:pic>
        <p:nvPicPr>
          <p:cNvPr id="6" name="Picture 5" descr="A machine with a vent&#10;&#10;Description automatically generated with medium confidence">
            <a:extLst>
              <a:ext uri="{FF2B5EF4-FFF2-40B4-BE49-F238E27FC236}">
                <a16:creationId xmlns:a16="http://schemas.microsoft.com/office/drawing/2014/main" id="{1AA4514E-4936-88AF-24B8-02F8E7E4A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12" y="3076687"/>
            <a:ext cx="4750160" cy="2667897"/>
          </a:xfrm>
          <a:prstGeom prst="rect">
            <a:avLst/>
          </a:prstGeom>
        </p:spPr>
      </p:pic>
      <p:pic>
        <p:nvPicPr>
          <p:cNvPr id="7" name="Picture 6" descr="A close-up of a sign&#10;&#10;Description automatically generated">
            <a:extLst>
              <a:ext uri="{FF2B5EF4-FFF2-40B4-BE49-F238E27FC236}">
                <a16:creationId xmlns:a16="http://schemas.microsoft.com/office/drawing/2014/main" id="{D7EBE50C-88D3-0BED-D5FA-16526065FB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30" y="2210467"/>
            <a:ext cx="2396108" cy="707048"/>
          </a:xfrm>
          <a:prstGeom prst="rect">
            <a:avLst/>
          </a:prstGeom>
        </p:spPr>
      </p:pic>
      <p:pic>
        <p:nvPicPr>
          <p:cNvPr id="9" name="Picture 8" descr="A close-up of a sign&#10;&#10;Description automatically generated">
            <a:extLst>
              <a:ext uri="{FF2B5EF4-FFF2-40B4-BE49-F238E27FC236}">
                <a16:creationId xmlns:a16="http://schemas.microsoft.com/office/drawing/2014/main" id="{19390171-93DA-1A1B-5919-435C784DC1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045" y="1349856"/>
            <a:ext cx="1827895" cy="1080120"/>
          </a:xfrm>
          <a:prstGeom prst="rect">
            <a:avLst/>
          </a:prstGeom>
        </p:spPr>
      </p:pic>
      <p:pic>
        <p:nvPicPr>
          <p:cNvPr id="10" name="Picture 9" descr="A white machine with two fans&#10;&#10;Description automatically generated">
            <a:extLst>
              <a:ext uri="{FF2B5EF4-FFF2-40B4-BE49-F238E27FC236}">
                <a16:creationId xmlns:a16="http://schemas.microsoft.com/office/drawing/2014/main" id="{447F65E5-ECA7-27E7-04DD-3492B32AFF4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7" t="3985"/>
          <a:stretch/>
        </p:blipFill>
        <p:spPr>
          <a:xfrm>
            <a:off x="5549029" y="2625099"/>
            <a:ext cx="2861966" cy="3807974"/>
          </a:xfrm>
          <a:prstGeom prst="rect">
            <a:avLst/>
          </a:prstGeom>
        </p:spPr>
      </p:pic>
      <p:pic>
        <p:nvPicPr>
          <p:cNvPr id="14" name="Picture 13" descr="A white computer server box&#10;&#10;Description automatically generated with medium confidence">
            <a:extLst>
              <a:ext uri="{FF2B5EF4-FFF2-40B4-BE49-F238E27FC236}">
                <a16:creationId xmlns:a16="http://schemas.microsoft.com/office/drawing/2014/main" id="{D6DB6454-24FB-DF57-8135-2AF27063FF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162" y="2100100"/>
            <a:ext cx="1878030" cy="4341423"/>
          </a:xfrm>
          <a:prstGeom prst="rect">
            <a:avLst/>
          </a:prstGeom>
        </p:spPr>
      </p:pic>
      <p:pic>
        <p:nvPicPr>
          <p:cNvPr id="15" name="Picture 14" descr="A close-up of a sign&#10;&#10;Description automatically generated">
            <a:extLst>
              <a:ext uri="{FF2B5EF4-FFF2-40B4-BE49-F238E27FC236}">
                <a16:creationId xmlns:a16="http://schemas.microsoft.com/office/drawing/2014/main" id="{F611BD37-D3E2-2026-F086-C2F229D089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988" y="1349856"/>
            <a:ext cx="2364358" cy="77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558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sign&#10;&#10;Description automatically generated">
            <a:extLst>
              <a:ext uri="{FF2B5EF4-FFF2-40B4-BE49-F238E27FC236}">
                <a16:creationId xmlns:a16="http://schemas.microsoft.com/office/drawing/2014/main" id="{DE612A1E-D12E-2A40-5134-EF9E92671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57" y="3048867"/>
            <a:ext cx="2578252" cy="936104"/>
          </a:xfrm>
          <a:prstGeom prst="rect">
            <a:avLst/>
          </a:prstGeom>
        </p:spPr>
      </p:pic>
      <p:pic>
        <p:nvPicPr>
          <p:cNvPr id="6" name="Picture 5" descr="A blue circle with black text&#10;&#10;Description automatically generated">
            <a:extLst>
              <a:ext uri="{FF2B5EF4-FFF2-40B4-BE49-F238E27FC236}">
                <a16:creationId xmlns:a16="http://schemas.microsoft.com/office/drawing/2014/main" id="{3FAD5B9C-A997-0FC8-D320-A7FA3AC859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9" name="CaixaDeTexto 5">
            <a:extLst>
              <a:ext uri="{FF2B5EF4-FFF2-40B4-BE49-F238E27FC236}">
                <a16:creationId xmlns:a16="http://schemas.microsoft.com/office/drawing/2014/main" id="{FCF68231-97AC-500F-7B7E-F86BCA177C61}"/>
              </a:ext>
            </a:extLst>
          </p:cNvPr>
          <p:cNvSpPr txBox="1"/>
          <p:nvPr/>
        </p:nvSpPr>
        <p:spPr>
          <a:xfrm>
            <a:off x="427781" y="321255"/>
            <a:ext cx="4943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TOSI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☞GILROY-LIGHT" pitchFamily="2" charset="77"/>
              </a:rPr>
              <a:t>|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TEX | UTA</a:t>
            </a:r>
          </a:p>
        </p:txBody>
      </p:sp>
      <p:sp>
        <p:nvSpPr>
          <p:cNvPr id="10" name="CaixaDeTexto 5">
            <a:extLst>
              <a:ext uri="{FF2B5EF4-FFF2-40B4-BE49-F238E27FC236}">
                <a16:creationId xmlns:a16="http://schemas.microsoft.com/office/drawing/2014/main" id="{4314A3A7-DC2F-B985-C7A1-B5BE6CCC267D}"/>
              </a:ext>
            </a:extLst>
          </p:cNvPr>
          <p:cNvSpPr txBox="1"/>
          <p:nvPr/>
        </p:nvSpPr>
        <p:spPr>
          <a:xfrm>
            <a:off x="378158" y="1254138"/>
            <a:ext cx="4645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ALTA ESTANQUEIDADE</a:t>
            </a:r>
          </a:p>
        </p:txBody>
      </p:sp>
      <p:pic>
        <p:nvPicPr>
          <p:cNvPr id="2" name="Imagem 2">
            <a:extLst>
              <a:ext uri="{FF2B5EF4-FFF2-40B4-BE49-F238E27FC236}">
                <a16:creationId xmlns:a16="http://schemas.microsoft.com/office/drawing/2014/main" id="{CC541383-38AA-E0D7-541F-A6AB88568C7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10779" y="1887912"/>
            <a:ext cx="7492814" cy="472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763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circle with black text&#10;&#10;Description automatically generated">
            <a:extLst>
              <a:ext uri="{FF2B5EF4-FFF2-40B4-BE49-F238E27FC236}">
                <a16:creationId xmlns:a16="http://schemas.microsoft.com/office/drawing/2014/main" id="{49AA5739-D7AC-FF8A-6076-5F01F985FD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9" name="CaixaDeTexto 5">
            <a:extLst>
              <a:ext uri="{FF2B5EF4-FFF2-40B4-BE49-F238E27FC236}">
                <a16:creationId xmlns:a16="http://schemas.microsoft.com/office/drawing/2014/main" id="{FFDA3BBF-A737-37C7-E288-DFC18047E213}"/>
              </a:ext>
            </a:extLst>
          </p:cNvPr>
          <p:cNvSpPr txBox="1"/>
          <p:nvPr/>
        </p:nvSpPr>
        <p:spPr>
          <a:xfrm>
            <a:off x="427781" y="321255"/>
            <a:ext cx="4943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TOSI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☞GILROY-LIGHT" pitchFamily="2" charset="77"/>
              </a:rPr>
              <a:t>|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TEX | HOSPITALAR</a:t>
            </a:r>
          </a:p>
        </p:txBody>
      </p:sp>
      <p:pic>
        <p:nvPicPr>
          <p:cNvPr id="10" name="Picture 9" descr="A white rectangular object with a logo on it&#10;&#10;Description automatically generated">
            <a:extLst>
              <a:ext uri="{FF2B5EF4-FFF2-40B4-BE49-F238E27FC236}">
                <a16:creationId xmlns:a16="http://schemas.microsoft.com/office/drawing/2014/main" id="{972D9303-E57E-AC9D-65DE-C23B4BC76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08" y="3434122"/>
            <a:ext cx="4397128" cy="1514396"/>
          </a:xfrm>
          <a:prstGeom prst="rect">
            <a:avLst/>
          </a:prstGeom>
        </p:spPr>
      </p:pic>
      <p:pic>
        <p:nvPicPr>
          <p:cNvPr id="11" name="Picture 10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85704991-4B35-0568-8182-AF0EB47D94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2572147"/>
            <a:ext cx="1826766" cy="599731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4786FFA6-0112-E188-6456-962F996ED2F4}"/>
              </a:ext>
            </a:extLst>
          </p:cNvPr>
          <p:cNvSpPr/>
          <p:nvPr/>
        </p:nvSpPr>
        <p:spPr>
          <a:xfrm>
            <a:off x="5852160" y="1605136"/>
            <a:ext cx="52282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noProof="1">
                <a:solidFill>
                  <a:srgbClr val="000099"/>
                </a:solidFill>
                <a:latin typeface="Arial" panose="020B0604020202020204" pitchFamily="34" charset="0"/>
              </a:rPr>
              <a:t>CAIXAS DE VENTILAÇÃO</a:t>
            </a:r>
          </a:p>
          <a:p>
            <a:pPr algn="ctr"/>
            <a:r>
              <a:rPr lang="pt-BR" sz="1600" noProof="1">
                <a:solidFill>
                  <a:srgbClr val="000099"/>
                </a:solidFill>
                <a:latin typeface="Arial" panose="020B0604020202020204" pitchFamily="34" charset="0"/>
              </a:rPr>
              <a:t>Filtragem Hepa | Horizontal e Vertical Portátil</a:t>
            </a:r>
            <a:endParaRPr lang="pt-BR" sz="1600" noProof="1">
              <a:solidFill>
                <a:srgbClr val="000099"/>
              </a:solidFill>
            </a:endParaRPr>
          </a:p>
        </p:txBody>
      </p:sp>
      <p:pic>
        <p:nvPicPr>
          <p:cNvPr id="17" name="Picture 16" descr="A white rectangular object with a vent&#10;&#10;Description automatically generated">
            <a:extLst>
              <a:ext uri="{FF2B5EF4-FFF2-40B4-BE49-F238E27FC236}">
                <a16:creationId xmlns:a16="http://schemas.microsoft.com/office/drawing/2014/main" id="{AFDC25B1-6F1C-B62C-6581-64B905CB3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278" y="2446628"/>
            <a:ext cx="2149874" cy="3773714"/>
          </a:xfrm>
          <a:prstGeom prst="rect">
            <a:avLst/>
          </a:prstGeom>
        </p:spPr>
      </p:pic>
      <p:pic>
        <p:nvPicPr>
          <p:cNvPr id="18" name="Picture 17" descr="A white box with a door&#10;&#10;Description automatically generated">
            <a:extLst>
              <a:ext uri="{FF2B5EF4-FFF2-40B4-BE49-F238E27FC236}">
                <a16:creationId xmlns:a16="http://schemas.microsoft.com/office/drawing/2014/main" id="{19FD482F-0488-AA3D-933E-62CB9377E3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192" y="3485213"/>
            <a:ext cx="3346382" cy="2304256"/>
          </a:xfrm>
          <a:prstGeom prst="rect">
            <a:avLst/>
          </a:prstGeom>
        </p:spPr>
      </p:pic>
      <p:sp>
        <p:nvSpPr>
          <p:cNvPr id="19" name="Retângulo 15">
            <a:extLst>
              <a:ext uri="{FF2B5EF4-FFF2-40B4-BE49-F238E27FC236}">
                <a16:creationId xmlns:a16="http://schemas.microsoft.com/office/drawing/2014/main" id="{FACC91F9-8D5A-9D45-3883-4F38A936188F}"/>
              </a:ext>
            </a:extLst>
          </p:cNvPr>
          <p:cNvSpPr/>
          <p:nvPr/>
        </p:nvSpPr>
        <p:spPr>
          <a:xfrm>
            <a:off x="7229139" y="2889071"/>
            <a:ext cx="10219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000099"/>
                </a:solidFill>
                <a:latin typeface="Arial" panose="020B0604020202020204" pitchFamily="34" charset="0"/>
              </a:rPr>
              <a:t>CEHTP</a:t>
            </a:r>
            <a:endParaRPr lang="pt-BR" sz="1600" dirty="0">
              <a:solidFill>
                <a:srgbClr val="000099"/>
              </a:solidFill>
            </a:endParaRPr>
          </a:p>
        </p:txBody>
      </p:sp>
      <p:sp>
        <p:nvSpPr>
          <p:cNvPr id="20" name="Retângulo 15">
            <a:extLst>
              <a:ext uri="{FF2B5EF4-FFF2-40B4-BE49-F238E27FC236}">
                <a16:creationId xmlns:a16="http://schemas.microsoft.com/office/drawing/2014/main" id="{D1164A8A-BA77-7C1B-3D4D-5ABFC802C0B5}"/>
              </a:ext>
            </a:extLst>
          </p:cNvPr>
          <p:cNvSpPr/>
          <p:nvPr/>
        </p:nvSpPr>
        <p:spPr>
          <a:xfrm>
            <a:off x="9123443" y="3297861"/>
            <a:ext cx="9457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000099"/>
                </a:solidFill>
                <a:latin typeface="Arial" panose="020B0604020202020204" pitchFamily="34" charset="0"/>
              </a:rPr>
              <a:t>CVHTF</a:t>
            </a:r>
            <a:endParaRPr lang="pt-BR" sz="16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62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913E2-E597-3692-F62D-FAE1DBFE1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circle with black text&#10;&#10;Description automatically generated">
            <a:extLst>
              <a:ext uri="{FF2B5EF4-FFF2-40B4-BE49-F238E27FC236}">
                <a16:creationId xmlns:a16="http://schemas.microsoft.com/office/drawing/2014/main" id="{AA61B2D3-AA38-DECA-6181-64A1FC4D7B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5" name="CaixaDeTexto 5">
            <a:extLst>
              <a:ext uri="{FF2B5EF4-FFF2-40B4-BE49-F238E27FC236}">
                <a16:creationId xmlns:a16="http://schemas.microsoft.com/office/drawing/2014/main" id="{7B2FFF18-0389-7E4A-1F3B-4B703E8B9B33}"/>
              </a:ext>
            </a:extLst>
          </p:cNvPr>
          <p:cNvSpPr txBox="1"/>
          <p:nvPr/>
        </p:nvSpPr>
        <p:spPr>
          <a:xfrm>
            <a:off x="427781" y="321255"/>
            <a:ext cx="4943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TOSI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☞GILROY-LIGHT" pitchFamily="2" charset="77"/>
              </a:rPr>
              <a:t>|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SERPENTINAS</a:t>
            </a:r>
          </a:p>
        </p:txBody>
      </p:sp>
      <p:pic>
        <p:nvPicPr>
          <p:cNvPr id="6" name="Imagem 3" descr="Caixa de metal&#10;&#10;Descrição gerada automaticamente com confiança baixa">
            <a:extLst>
              <a:ext uri="{FF2B5EF4-FFF2-40B4-BE49-F238E27FC236}">
                <a16:creationId xmlns:a16="http://schemas.microsoft.com/office/drawing/2014/main" id="{6DA88BFC-9FEC-B136-45EA-331471231C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24" t="13062" r="10135" b="9873"/>
          <a:stretch/>
        </p:blipFill>
        <p:spPr>
          <a:xfrm>
            <a:off x="3174203" y="1344064"/>
            <a:ext cx="6524657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22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circle with black text&#10;&#10;Description automatically generated">
            <a:extLst>
              <a:ext uri="{FF2B5EF4-FFF2-40B4-BE49-F238E27FC236}">
                <a16:creationId xmlns:a16="http://schemas.microsoft.com/office/drawing/2014/main" id="{CEDAA04D-55A4-81E5-EB0C-5486B37971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3" name="CaixaDeTexto 5">
            <a:extLst>
              <a:ext uri="{FF2B5EF4-FFF2-40B4-BE49-F238E27FC236}">
                <a16:creationId xmlns:a16="http://schemas.microsoft.com/office/drawing/2014/main" id="{C0DB0DC1-52DB-1E94-BBF5-67AE876BFA91}"/>
              </a:ext>
            </a:extLst>
          </p:cNvPr>
          <p:cNvSpPr txBox="1"/>
          <p:nvPr/>
        </p:nvSpPr>
        <p:spPr>
          <a:xfrm>
            <a:off x="427781" y="321255"/>
            <a:ext cx="4943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TOSI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☞GILROY-LIGHT" pitchFamily="2" charset="77"/>
              </a:rPr>
              <a:t>|</a:t>
            </a:r>
            <a:r>
              <a:rPr lang="pt-BR" sz="2800" b="1" dirty="0">
                <a:solidFill>
                  <a:schemeClr val="bg1"/>
                </a:solidFill>
                <a:latin typeface="☞GILROY-HEAVY" pitchFamily="2" charset="77"/>
              </a:rPr>
              <a:t>  </a:t>
            </a:r>
            <a:r>
              <a:rPr lang="pt-BR" sz="2800" dirty="0">
                <a:solidFill>
                  <a:schemeClr val="bg1"/>
                </a:solidFill>
                <a:latin typeface="+mj-lt"/>
              </a:rPr>
              <a:t>EXPANSÃO INDIRETA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11323E-759D-B721-9832-71EC99ABF67E}"/>
              </a:ext>
            </a:extLst>
          </p:cNvPr>
          <p:cNvPicPr/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5063" y="1312432"/>
            <a:ext cx="3352388" cy="2214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2">
            <a:extLst>
              <a:ext uri="{FF2B5EF4-FFF2-40B4-BE49-F238E27FC236}">
                <a16:creationId xmlns:a16="http://schemas.microsoft.com/office/drawing/2014/main" id="{087A77A2-9EA2-0562-2739-73FBA36FCF86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883" y="3846995"/>
            <a:ext cx="2808312" cy="2057555"/>
          </a:xfrm>
          <a:prstGeom prst="rect">
            <a:avLst/>
          </a:prstGeom>
        </p:spPr>
      </p:pic>
      <p:sp>
        <p:nvSpPr>
          <p:cNvPr id="11" name="CaixaDeTexto 4">
            <a:extLst>
              <a:ext uri="{FF2B5EF4-FFF2-40B4-BE49-F238E27FC236}">
                <a16:creationId xmlns:a16="http://schemas.microsoft.com/office/drawing/2014/main" id="{EAB6650D-D4EC-841F-A146-E7AC5E45AF99}"/>
              </a:ext>
            </a:extLst>
          </p:cNvPr>
          <p:cNvSpPr txBox="1"/>
          <p:nvPr/>
        </p:nvSpPr>
        <p:spPr>
          <a:xfrm>
            <a:off x="1487488" y="1571716"/>
            <a:ext cx="56697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0099"/>
                </a:solidFill>
              </a:rPr>
              <a:t>CHILLERS DANFOSS TURBOCOR</a:t>
            </a:r>
            <a:br>
              <a:rPr lang="pt-BR" dirty="0">
                <a:solidFill>
                  <a:srgbClr val="000099"/>
                </a:solidFill>
              </a:rPr>
            </a:br>
            <a:r>
              <a:rPr lang="pt-BR" dirty="0">
                <a:solidFill>
                  <a:srgbClr val="000099"/>
                </a:solidFill>
              </a:rPr>
              <a:t>Compressores Centrífugos | Mancais Magnéticos</a:t>
            </a:r>
          </a:p>
          <a:p>
            <a:pPr algn="ctr"/>
            <a:r>
              <a:rPr lang="pt-BR" dirty="0">
                <a:solidFill>
                  <a:srgbClr val="000099"/>
                </a:solidFill>
              </a:rPr>
              <a:t> (isentos de óleo)</a:t>
            </a:r>
          </a:p>
        </p:txBody>
      </p:sp>
      <p:pic>
        <p:nvPicPr>
          <p:cNvPr id="14" name="Picture 5" descr="t400 high low res.jpg">
            <a:extLst>
              <a:ext uri="{FF2B5EF4-FFF2-40B4-BE49-F238E27FC236}">
                <a16:creationId xmlns:a16="http://schemas.microsoft.com/office/drawing/2014/main" id="{3672F81A-44D8-66C4-5BF5-4B056F689EC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5440" y="2852936"/>
            <a:ext cx="288244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DC2E5DB9-48FC-7FD2-D6BD-E21A5A36403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5800" y="2780928"/>
            <a:ext cx="2873711" cy="342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19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circle with black text&#10;&#10;Description automatically generated">
            <a:extLst>
              <a:ext uri="{FF2B5EF4-FFF2-40B4-BE49-F238E27FC236}">
                <a16:creationId xmlns:a16="http://schemas.microsoft.com/office/drawing/2014/main" id="{FF9FEC85-0463-012A-1705-9DC5F923EC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F0CC7E6-C43D-C0AA-2DD9-29E8ABC61C3E}"/>
              </a:ext>
            </a:extLst>
          </p:cNvPr>
          <p:cNvSpPr txBox="1"/>
          <p:nvPr/>
        </p:nvSpPr>
        <p:spPr>
          <a:xfrm>
            <a:off x="427781" y="321255"/>
            <a:ext cx="4943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AIR CONDITIONING IS</a:t>
            </a:r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2108062A-A051-BF5A-CA4D-259875E8A683}"/>
              </a:ext>
            </a:extLst>
          </p:cNvPr>
          <p:cNvSpPr txBox="1"/>
          <p:nvPr/>
        </p:nvSpPr>
        <p:spPr>
          <a:xfrm>
            <a:off x="378158" y="1254138"/>
            <a:ext cx="4645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AR CONDICIONADO É</a:t>
            </a:r>
          </a:p>
        </p:txBody>
      </p:sp>
      <p:pic>
        <p:nvPicPr>
          <p:cNvPr id="9" name="Picture 8" descr="A text on a white background&#10;&#10;Description automatically generated">
            <a:extLst>
              <a:ext uri="{FF2B5EF4-FFF2-40B4-BE49-F238E27FC236}">
                <a16:creationId xmlns:a16="http://schemas.microsoft.com/office/drawing/2014/main" id="{29E7980F-A18B-DD80-11D7-6EE1F25A4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05" y="2475155"/>
            <a:ext cx="5167017" cy="2871395"/>
          </a:xfrm>
          <a:prstGeom prst="rect">
            <a:avLst/>
          </a:prstGeom>
        </p:spPr>
      </p:pic>
      <p:pic>
        <p:nvPicPr>
          <p:cNvPr id="11" name="Picture 10" descr="A close-up of a text&#10;&#10;Description automatically generated">
            <a:extLst>
              <a:ext uri="{FF2B5EF4-FFF2-40B4-BE49-F238E27FC236}">
                <a16:creationId xmlns:a16="http://schemas.microsoft.com/office/drawing/2014/main" id="{CC1537E3-91BE-8A18-EEAD-515BB8BAB3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559" y="2487183"/>
            <a:ext cx="5696296" cy="276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5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81FD4E46-2E17-FF54-BD29-FA451780B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7139" y="2780852"/>
            <a:ext cx="7734748" cy="2952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pt-BR" alt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Bom controle da temperatura de bulbo seco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pt-BR" alt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Bom controle da umidade relativa/absoluta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pt-BR" alt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Boa qualidade do ar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pt-BR" alt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Confiabilidade 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lang="pt-BR" altLang="pt-BR" sz="24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Pouca</a:t>
            </a:r>
            <a:r>
              <a:rPr kumimoji="0" lang="pt-BR" alt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manutenção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pt-BR" alt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Eficiência energética</a:t>
            </a:r>
            <a:endParaRPr kumimoji="0" lang="en-US" altLang="pt-B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blue circle with black text&#10;&#10;Description automatically generated">
            <a:extLst>
              <a:ext uri="{FF2B5EF4-FFF2-40B4-BE49-F238E27FC236}">
                <a16:creationId xmlns:a16="http://schemas.microsoft.com/office/drawing/2014/main" id="{AF6DBEA4-B747-53C6-F196-6777148688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7E9DFFC-A394-63F3-AEA9-80561D0DB4E3}"/>
              </a:ext>
            </a:extLst>
          </p:cNvPr>
          <p:cNvSpPr txBox="1"/>
          <p:nvPr/>
        </p:nvSpPr>
        <p:spPr>
          <a:xfrm>
            <a:off x="427781" y="321255"/>
            <a:ext cx="4943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RESULTADO ESPERADO</a:t>
            </a:r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31CBD9A8-E0C1-62EB-EE0D-3E96E11D3B43}"/>
              </a:ext>
            </a:extLst>
          </p:cNvPr>
          <p:cNvSpPr txBox="1"/>
          <p:nvPr/>
        </p:nvSpPr>
        <p:spPr>
          <a:xfrm>
            <a:off x="2314534" y="2017931"/>
            <a:ext cx="9185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1499D"/>
                </a:solidFill>
                <a:latin typeface="+mj-lt"/>
              </a:rPr>
              <a:t>SISTEMA DE TRATAMENTO DO AR CONDICIONADO</a:t>
            </a:r>
          </a:p>
        </p:txBody>
      </p:sp>
    </p:spTree>
    <p:extLst>
      <p:ext uri="{BB962C8B-B14F-4D97-AF65-F5344CB8AC3E}">
        <p14:creationId xmlns:p14="http://schemas.microsoft.com/office/powerpoint/2010/main" val="728275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D6D6081B-2021-1370-E516-B501227C4F5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74843" y="1515918"/>
            <a:ext cx="11125797" cy="434699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pt-BR" sz="1800" b="1" noProof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UMIDADE ABSOLUTA  </a:t>
            </a:r>
            <a:br>
              <a:rPr lang="pt-BR" sz="1600" b="1" noProof="1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noProof="1">
                <a:latin typeface="Calibri" panose="020F0502020204030204" pitchFamily="34" charset="0"/>
                <a:cs typeface="Calibri" panose="020F0502020204030204" pitchFamily="34" charset="0"/>
              </a:rPr>
              <a:t>É a quantidade de água na forma de vapor contida no ar atmosférico em relação a sua massa ou volume. </a:t>
            </a:r>
            <a:br>
              <a:rPr lang="pt-BR" sz="1600" noProof="1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noProof="1">
                <a:latin typeface="Calibri" panose="020F0502020204030204" pitchFamily="34" charset="0"/>
                <a:cs typeface="Calibri" panose="020F0502020204030204" pitchFamily="34" charset="0"/>
              </a:rPr>
              <a:t>Pode ser expressa em várias unidades, a mais comum é g/kg, ou seja gramas e vapor de água por Kilograma de ar seco. 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pt-BR" sz="1800" b="1" noProof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UMIDADE RELATIVA</a:t>
            </a:r>
            <a:br>
              <a:rPr lang="pt-BR" sz="1600" noProof="1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noProof="1">
                <a:latin typeface="Calibri" panose="020F0502020204030204" pitchFamily="34" charset="0"/>
                <a:cs typeface="Calibri" panose="020F0502020204030204" pitchFamily="34" charset="0"/>
              </a:rPr>
              <a:t>A capacidade do ar reter água na forma de vapor é função de sua pressão e temperatura, quanto mais alta a temperatura maior </a:t>
            </a:r>
            <a:br>
              <a:rPr lang="pt-BR" sz="1600" noProof="1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noProof="1">
                <a:latin typeface="Calibri" panose="020F0502020204030204" pitchFamily="34" charset="0"/>
                <a:cs typeface="Calibri" panose="020F0502020204030204" pitchFamily="34" charset="0"/>
              </a:rPr>
              <a:t>a capacidade do ar reter água na forma de vapor.  Como exemplo, ao nível do mar, um ar a 22ºC consegue reter no máximo 16,74 gramas de vapor de água por kilograma de ar seco.  Este é o chamado ponto de saturação. Logo, se este ar ao nível do mar e com 22ºC de temperatura estiver com 8,37 g/kg de vapor de água então sua Umidade Relativa será de 50% (8,37 / 16,74 = 50%).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pt-BR" sz="1800" b="1" noProof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DEW POINT (PONTO DE ORVALHO)</a:t>
            </a:r>
            <a:br>
              <a:rPr lang="pt-BR" sz="1600" b="1" u="sng" noProof="1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noProof="1">
                <a:latin typeface="Calibri" panose="020F0502020204030204" pitchFamily="34" charset="0"/>
                <a:cs typeface="Calibri" panose="020F0502020204030204" pitchFamily="34" charset="0"/>
              </a:rPr>
              <a:t>É a temperatura na qual o ar se encontra em seu ponto de saturação máxima (maior quantidade de vapor de água por kg de ar seco). Trata-se portanto da temperatura na qual um determinado ar atinge a umidade relativa igual a 100%, e abaixo desta temperatura a massa de água nele contida na forma de vapor se condensa se transformando em água no estado líquido.  </a:t>
            </a:r>
            <a:br>
              <a:rPr lang="pt-BR" sz="1600" noProof="1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600" noProof="1">
                <a:latin typeface="Calibri" panose="020F0502020204030204" pitchFamily="34" charset="0"/>
                <a:cs typeface="Calibri" panose="020F0502020204030204" pitchFamily="34" charset="0"/>
              </a:rPr>
              <a:t>As temperaturas de ponto de orvalho, bulbo seco e bulbo úmido são iguais e a umidade relativa é de 100%.</a:t>
            </a:r>
          </a:p>
        </p:txBody>
      </p:sp>
      <p:pic>
        <p:nvPicPr>
          <p:cNvPr id="4" name="Picture 3" descr="A blue circle with black text&#10;&#10;Description automatically generated">
            <a:extLst>
              <a:ext uri="{FF2B5EF4-FFF2-40B4-BE49-F238E27FC236}">
                <a16:creationId xmlns:a16="http://schemas.microsoft.com/office/drawing/2014/main" id="{D390C894-C67E-A3E7-1C59-56B1D4606B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2CA58DF-A98D-77F3-5473-5FED56B66434}"/>
              </a:ext>
            </a:extLst>
          </p:cNvPr>
          <p:cNvSpPr txBox="1"/>
          <p:nvPr/>
        </p:nvSpPr>
        <p:spPr>
          <a:xfrm>
            <a:off x="427780" y="321255"/>
            <a:ext cx="555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UMIDADE DO AR</a:t>
            </a:r>
          </a:p>
        </p:txBody>
      </p:sp>
    </p:spTree>
    <p:extLst>
      <p:ext uri="{BB962C8B-B14F-4D97-AF65-F5344CB8AC3E}">
        <p14:creationId xmlns:p14="http://schemas.microsoft.com/office/powerpoint/2010/main" val="32503931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C39DE3A-FB47-A429-5670-FDF024BBD989}"/>
              </a:ext>
            </a:extLst>
          </p:cNvPr>
          <p:cNvSpPr txBox="1"/>
          <p:nvPr/>
        </p:nvSpPr>
        <p:spPr>
          <a:xfrm>
            <a:off x="1355463" y="1845688"/>
            <a:ext cx="10155219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600" b="1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CONTROLE SIMULTÂNEO DE TEMPERATURA </a:t>
            </a:r>
            <a:br>
              <a:rPr lang="pt-BR" sz="2600" b="1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pt-BR" sz="2600" b="1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DE UMIDADE EM CARGAS PARCIAIS</a:t>
            </a:r>
          </a:p>
          <a:p>
            <a:pPr algn="ctr"/>
            <a:r>
              <a:rPr lang="pt-BR" sz="2400" b="1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Energy </a:t>
            </a:r>
            <a:r>
              <a:rPr lang="pt-BR" sz="2400" b="1" dirty="0" err="1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Efficiency</a:t>
            </a:r>
            <a:r>
              <a:rPr lang="pt-BR" sz="2400" b="1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pt-BR" sz="2400" b="1" dirty="0" err="1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Forum</a:t>
            </a:r>
            <a:r>
              <a:rPr lang="pt-BR" sz="2400" b="1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pt-BR" sz="2400" b="1" dirty="0" err="1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Latin</a:t>
            </a:r>
            <a:r>
              <a:rPr lang="pt-BR" sz="2400" b="1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pt-BR" sz="2400" b="1" dirty="0" err="1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America</a:t>
            </a:r>
            <a:r>
              <a:rPr lang="pt-BR" sz="2400" b="1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2010.</a:t>
            </a:r>
          </a:p>
          <a:p>
            <a:r>
              <a:rPr lang="pt-BR" sz="280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pt-BR" sz="1800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l"/>
            <a:r>
              <a:rPr lang="pt-BR" sz="2400" b="1" dirty="0">
                <a:solidFill>
                  <a:srgbClr val="0000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Nome do Primeiro Autor </a:t>
            </a:r>
            <a:r>
              <a:rPr lang="pt-BR" sz="2400" b="0" dirty="0">
                <a:solidFill>
                  <a:srgbClr val="0000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t-BR" sz="2400" b="1" dirty="0">
                <a:solidFill>
                  <a:srgbClr val="0000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Oswaldo de Siqueira Bueno</a:t>
            </a:r>
          </a:p>
          <a:p>
            <a:r>
              <a:rPr lang="pt-BR" sz="180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Engenheiro Mecânico de Projeto, Escola Politécnica da Universidade de São Paulo, formado em 1973.</a:t>
            </a:r>
          </a:p>
          <a:p>
            <a:r>
              <a:rPr lang="pt-BR" sz="180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Pós graduação em Ar Condicionado, Escola Politécnica da Universidade de São Paulo, em 1977.</a:t>
            </a:r>
          </a:p>
          <a:p>
            <a:r>
              <a:rPr lang="pt-BR" sz="180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Consultor em sistemas de transferência de calor, condicionamento de ar e de refrigeração.</a:t>
            </a:r>
          </a:p>
          <a:p>
            <a:r>
              <a:rPr lang="pt-BR" sz="180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Consultor da ABRAVA - Associação Brasileira de Refrigeração, Ar Condicionado, Ventilação e Aquecimento.</a:t>
            </a:r>
          </a:p>
          <a:p>
            <a:r>
              <a:rPr lang="pt-BR" sz="180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Empresa: Oswaldo Bueno Engenharia e Representações Ltda.</a:t>
            </a:r>
            <a:br>
              <a:rPr lang="pt-BR" sz="180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pt-BR" sz="1800" b="0" u="sng" dirty="0">
                <a:solidFill>
                  <a:srgbClr val="0000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oswaldo@bueno.eng.br</a:t>
            </a:r>
            <a:endParaRPr lang="pt-BR" sz="1800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blue circle with black text&#10;&#10;Description automatically generated">
            <a:extLst>
              <a:ext uri="{FF2B5EF4-FFF2-40B4-BE49-F238E27FC236}">
                <a16:creationId xmlns:a16="http://schemas.microsoft.com/office/drawing/2014/main" id="{F8F0ED13-E697-1A88-F569-9F292D789C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4" name="CaixaDeTexto 5">
            <a:extLst>
              <a:ext uri="{FF2B5EF4-FFF2-40B4-BE49-F238E27FC236}">
                <a16:creationId xmlns:a16="http://schemas.microsoft.com/office/drawing/2014/main" id="{ABA4A35B-FE3F-7EE4-4848-FC229DC983CF}"/>
              </a:ext>
            </a:extLst>
          </p:cNvPr>
          <p:cNvSpPr txBox="1"/>
          <p:nvPr/>
        </p:nvSpPr>
        <p:spPr>
          <a:xfrm>
            <a:off x="427780" y="321255"/>
            <a:ext cx="555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BIBLIOGRAFIA</a:t>
            </a:r>
          </a:p>
        </p:txBody>
      </p:sp>
    </p:spTree>
    <p:extLst>
      <p:ext uri="{BB962C8B-B14F-4D97-AF65-F5344CB8AC3E}">
        <p14:creationId xmlns:p14="http://schemas.microsoft.com/office/powerpoint/2010/main" val="352880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Objeto 3">
            <a:extLst>
              <a:ext uri="{FF2B5EF4-FFF2-40B4-BE49-F238E27FC236}">
                <a16:creationId xmlns:a16="http://schemas.microsoft.com/office/drawing/2014/main" id="{E4AE42C1-53E8-6511-2AE6-5E4C2D88DE0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76" t="-3397" r="-2785" b="-385"/>
          <a:stretch>
            <a:fillRect/>
          </a:stretch>
        </p:blipFill>
        <p:spPr bwMode="auto">
          <a:xfrm>
            <a:off x="1578440" y="2130869"/>
            <a:ext cx="9278975" cy="37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blue circle with black text&#10;&#10;Description automatically generated">
            <a:extLst>
              <a:ext uri="{FF2B5EF4-FFF2-40B4-BE49-F238E27FC236}">
                <a16:creationId xmlns:a16="http://schemas.microsoft.com/office/drawing/2014/main" id="{DD616D68-7DE3-267B-A88B-3822F37699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4" name="CaixaDeTexto 5">
            <a:extLst>
              <a:ext uri="{FF2B5EF4-FFF2-40B4-BE49-F238E27FC236}">
                <a16:creationId xmlns:a16="http://schemas.microsoft.com/office/drawing/2014/main" id="{55401673-EEBA-A9AB-7FD6-EBE51A3B0EBE}"/>
              </a:ext>
            </a:extLst>
          </p:cNvPr>
          <p:cNvSpPr txBox="1"/>
          <p:nvPr/>
        </p:nvSpPr>
        <p:spPr>
          <a:xfrm>
            <a:off x="427780" y="321255"/>
            <a:ext cx="555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SISTEMA TRADICIONAL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ECAE376-F75D-5993-8092-7B5C0245CA6E}"/>
              </a:ext>
            </a:extLst>
          </p:cNvPr>
          <p:cNvSpPr txBox="1"/>
          <p:nvPr/>
        </p:nvSpPr>
        <p:spPr>
          <a:xfrm>
            <a:off x="378158" y="1254138"/>
            <a:ext cx="4645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AR CONDICIONADO</a:t>
            </a:r>
          </a:p>
        </p:txBody>
      </p:sp>
    </p:spTree>
    <p:extLst>
      <p:ext uri="{BB962C8B-B14F-4D97-AF65-F5344CB8AC3E}">
        <p14:creationId xmlns:p14="http://schemas.microsoft.com/office/powerpoint/2010/main" val="4117052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B6611F8A-C8DB-3C7C-1139-C5AD9159A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83" y="3437277"/>
            <a:ext cx="10165977" cy="201603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4FC305D-6C4B-AE51-0B94-92C15C6A9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177" y="1838603"/>
            <a:ext cx="10173462" cy="1475994"/>
          </a:xfrm>
          <a:prstGeom prst="rect">
            <a:avLst/>
          </a:prstGeom>
        </p:spPr>
      </p:pic>
      <p:pic>
        <p:nvPicPr>
          <p:cNvPr id="4" name="Picture 3" descr="A blue circle with black text&#10;&#10;Description automatically generated">
            <a:extLst>
              <a:ext uri="{FF2B5EF4-FFF2-40B4-BE49-F238E27FC236}">
                <a16:creationId xmlns:a16="http://schemas.microsoft.com/office/drawing/2014/main" id="{2FBCA6B0-5247-242C-8BC3-C456CEB4DD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40F1288-91B3-5153-7257-67C68B625705}"/>
              </a:ext>
            </a:extLst>
          </p:cNvPr>
          <p:cNvSpPr txBox="1"/>
          <p:nvPr/>
        </p:nvSpPr>
        <p:spPr>
          <a:xfrm>
            <a:off x="427780" y="321255"/>
            <a:ext cx="555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SISTEMA TRADICIONAL</a:t>
            </a: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71612A8B-DA52-39E4-8677-E244EBAB92D1}"/>
              </a:ext>
            </a:extLst>
          </p:cNvPr>
          <p:cNvSpPr txBox="1"/>
          <p:nvPr/>
        </p:nvSpPr>
        <p:spPr>
          <a:xfrm>
            <a:off x="378158" y="1254138"/>
            <a:ext cx="4645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AR CONDICIONADO</a:t>
            </a:r>
          </a:p>
        </p:txBody>
      </p:sp>
    </p:spTree>
    <p:extLst>
      <p:ext uri="{BB962C8B-B14F-4D97-AF65-F5344CB8AC3E}">
        <p14:creationId xmlns:p14="http://schemas.microsoft.com/office/powerpoint/2010/main" val="10228552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D7D7AAC-05FF-CC8D-B07E-EE862066A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53" y="3563196"/>
            <a:ext cx="10187493" cy="1625074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6DDEFABC-17BE-963C-3C5E-591DB5C21D7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9097" y="5238395"/>
            <a:ext cx="10219764" cy="570734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1200"/>
              </a:spcBef>
              <a:buNone/>
            </a:pPr>
            <a: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Sistema com reaquecimento elétrico para limitar a umidade relativa em no máximo 60%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7311C7A-0930-D108-8B66-1F5CD7DA9F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662" y="1924664"/>
            <a:ext cx="10173462" cy="1475994"/>
          </a:xfrm>
          <a:prstGeom prst="rect">
            <a:avLst/>
          </a:prstGeom>
        </p:spPr>
      </p:pic>
      <p:pic>
        <p:nvPicPr>
          <p:cNvPr id="7" name="Picture 6" descr="A blue circle with black text&#10;&#10;Description automatically generated">
            <a:extLst>
              <a:ext uri="{FF2B5EF4-FFF2-40B4-BE49-F238E27FC236}">
                <a16:creationId xmlns:a16="http://schemas.microsoft.com/office/drawing/2014/main" id="{819C49BF-0FE9-C947-0F87-CAEFEC18B1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8" name="CaixaDeTexto 5">
            <a:extLst>
              <a:ext uri="{FF2B5EF4-FFF2-40B4-BE49-F238E27FC236}">
                <a16:creationId xmlns:a16="http://schemas.microsoft.com/office/drawing/2014/main" id="{9B7AF35D-33F6-9236-BC34-609D8E7467D1}"/>
              </a:ext>
            </a:extLst>
          </p:cNvPr>
          <p:cNvSpPr txBox="1"/>
          <p:nvPr/>
        </p:nvSpPr>
        <p:spPr>
          <a:xfrm>
            <a:off x="427780" y="321255"/>
            <a:ext cx="555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SISTEMA TRADICIONAL</a:t>
            </a:r>
          </a:p>
        </p:txBody>
      </p:sp>
      <p:sp>
        <p:nvSpPr>
          <p:cNvPr id="9" name="CaixaDeTexto 5">
            <a:extLst>
              <a:ext uri="{FF2B5EF4-FFF2-40B4-BE49-F238E27FC236}">
                <a16:creationId xmlns:a16="http://schemas.microsoft.com/office/drawing/2014/main" id="{2A27A041-596A-B0FB-01BC-167CF7409ADF}"/>
              </a:ext>
            </a:extLst>
          </p:cNvPr>
          <p:cNvSpPr txBox="1"/>
          <p:nvPr/>
        </p:nvSpPr>
        <p:spPr>
          <a:xfrm>
            <a:off x="378158" y="1254138"/>
            <a:ext cx="4645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AR CONDICIONADO</a:t>
            </a:r>
          </a:p>
        </p:txBody>
      </p:sp>
    </p:spTree>
    <p:extLst>
      <p:ext uri="{BB962C8B-B14F-4D97-AF65-F5344CB8AC3E}">
        <p14:creationId xmlns:p14="http://schemas.microsoft.com/office/powerpoint/2010/main" val="21501205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6272FAB-B0C3-4C24-545A-263F5C7CF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031" y="1581374"/>
            <a:ext cx="7958040" cy="4304647"/>
          </a:xfrm>
          <a:prstGeom prst="rect">
            <a:avLst/>
          </a:prstGeom>
        </p:spPr>
      </p:pic>
      <p:pic>
        <p:nvPicPr>
          <p:cNvPr id="4" name="Picture 3" descr="A blue circle with black text&#10;&#10;Description automatically generated">
            <a:extLst>
              <a:ext uri="{FF2B5EF4-FFF2-40B4-BE49-F238E27FC236}">
                <a16:creationId xmlns:a16="http://schemas.microsoft.com/office/drawing/2014/main" id="{6F49D843-EE99-ABE8-AF4F-265A5983ED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E687D57-FEF3-5FE7-5976-5B8F31483F2A}"/>
              </a:ext>
            </a:extLst>
          </p:cNvPr>
          <p:cNvSpPr txBox="1"/>
          <p:nvPr/>
        </p:nvSpPr>
        <p:spPr>
          <a:xfrm>
            <a:off x="427780" y="321255"/>
            <a:ext cx="555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SISTEMA DE AR CONDICIONADO</a:t>
            </a: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BB77B24C-9E2F-F291-8601-638F8FE6ADB0}"/>
              </a:ext>
            </a:extLst>
          </p:cNvPr>
          <p:cNvSpPr txBox="1"/>
          <p:nvPr/>
        </p:nvSpPr>
        <p:spPr>
          <a:xfrm>
            <a:off x="378158" y="1178835"/>
            <a:ext cx="4645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0149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DOAS</a:t>
            </a:r>
          </a:p>
        </p:txBody>
      </p:sp>
    </p:spTree>
    <p:extLst>
      <p:ext uri="{BB962C8B-B14F-4D97-AF65-F5344CB8AC3E}">
        <p14:creationId xmlns:p14="http://schemas.microsoft.com/office/powerpoint/2010/main" val="2280980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EBCD6CB-084E-BE30-3FB3-268EF611DD2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56373" y="4017147"/>
            <a:ext cx="10167034" cy="121361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O calor sensível e latente a ser removido pelo </a:t>
            </a:r>
            <a:r>
              <a:rPr lang="pt-B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fancoil</a:t>
            </a:r>
            <a: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 do ambiente será o calor total menos </a:t>
            </a:r>
            <a:b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o calor sensível e latente removido pelo </a:t>
            </a:r>
            <a:r>
              <a:rPr lang="pt-B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fancoil</a:t>
            </a:r>
            <a: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 de tratamento do ar externo de renovação </a:t>
            </a:r>
            <a:b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DOAS - </a:t>
            </a:r>
            <a:r>
              <a:rPr lang="pt-BR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Dedicated</a:t>
            </a: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Outside</a:t>
            </a: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Air System</a:t>
            </a:r>
            <a: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BE8CB6E-1762-8C7A-5CE5-E7F9B127C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69" y="1820465"/>
            <a:ext cx="9995804" cy="1742209"/>
          </a:xfrm>
          <a:prstGeom prst="rect">
            <a:avLst/>
          </a:prstGeom>
        </p:spPr>
      </p:pic>
      <p:pic>
        <p:nvPicPr>
          <p:cNvPr id="3" name="Picture 2" descr="A blue circle with black text&#10;&#10;Description automatically generated">
            <a:extLst>
              <a:ext uri="{FF2B5EF4-FFF2-40B4-BE49-F238E27FC236}">
                <a16:creationId xmlns:a16="http://schemas.microsoft.com/office/drawing/2014/main" id="{07BF556F-5626-187F-A21C-A0ECFA8DF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4" name="CaixaDeTexto 5">
            <a:extLst>
              <a:ext uri="{FF2B5EF4-FFF2-40B4-BE49-F238E27FC236}">
                <a16:creationId xmlns:a16="http://schemas.microsoft.com/office/drawing/2014/main" id="{2E578A0E-55B1-D367-01BA-5399C0F592C4}"/>
              </a:ext>
            </a:extLst>
          </p:cNvPr>
          <p:cNvSpPr txBox="1"/>
          <p:nvPr/>
        </p:nvSpPr>
        <p:spPr>
          <a:xfrm>
            <a:off x="427780" y="321255"/>
            <a:ext cx="555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SISTEMA DE AR CONDICIONADO</a:t>
            </a:r>
          </a:p>
        </p:txBody>
      </p:sp>
      <p:sp>
        <p:nvSpPr>
          <p:cNvPr id="8" name="CaixaDeTexto 5">
            <a:extLst>
              <a:ext uri="{FF2B5EF4-FFF2-40B4-BE49-F238E27FC236}">
                <a16:creationId xmlns:a16="http://schemas.microsoft.com/office/drawing/2014/main" id="{D047D737-9707-DFB3-A717-F30501A8CF9E}"/>
              </a:ext>
            </a:extLst>
          </p:cNvPr>
          <p:cNvSpPr txBox="1"/>
          <p:nvPr/>
        </p:nvSpPr>
        <p:spPr>
          <a:xfrm>
            <a:off x="378158" y="1178835"/>
            <a:ext cx="4645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0149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DOAS</a:t>
            </a:r>
          </a:p>
        </p:txBody>
      </p:sp>
    </p:spTree>
    <p:extLst>
      <p:ext uri="{BB962C8B-B14F-4D97-AF65-F5344CB8AC3E}">
        <p14:creationId xmlns:p14="http://schemas.microsoft.com/office/powerpoint/2010/main" val="31296238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448A6DA-039C-1649-01C7-72A7B60F5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880" y="2315430"/>
            <a:ext cx="11204197" cy="1944598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43C32D12-0A59-9AA6-B1FE-4FC17368C5E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02102" y="4523439"/>
            <a:ext cx="11474340" cy="88765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pt-BR" sz="2000" noProof="1">
                <a:latin typeface="Calibri" panose="020F0502020204030204" pitchFamily="34" charset="0"/>
                <a:cs typeface="Calibri" panose="020F0502020204030204" pitchFamily="34" charset="0"/>
              </a:rPr>
              <a:t>Como resultado, sem a necessidade de sobreresfriamento + sistema de reaquecimento para desumidificação, mantivemos a umidade relativa abaixo de 60% em cargas parciais, consumindo menos energia elétrica.</a:t>
            </a:r>
          </a:p>
        </p:txBody>
      </p:sp>
      <p:pic>
        <p:nvPicPr>
          <p:cNvPr id="7" name="Picture 6" descr="A blue circle with black text&#10;&#10;Description automatically generated">
            <a:extLst>
              <a:ext uri="{FF2B5EF4-FFF2-40B4-BE49-F238E27FC236}">
                <a16:creationId xmlns:a16="http://schemas.microsoft.com/office/drawing/2014/main" id="{9E4FEA02-1C9E-3C83-F584-6F44699280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8" name="CaixaDeTexto 5">
            <a:extLst>
              <a:ext uri="{FF2B5EF4-FFF2-40B4-BE49-F238E27FC236}">
                <a16:creationId xmlns:a16="http://schemas.microsoft.com/office/drawing/2014/main" id="{AA6680D4-9836-2BB6-0819-A93E4C3D5B5B}"/>
              </a:ext>
            </a:extLst>
          </p:cNvPr>
          <p:cNvSpPr txBox="1"/>
          <p:nvPr/>
        </p:nvSpPr>
        <p:spPr>
          <a:xfrm>
            <a:off x="427780" y="321255"/>
            <a:ext cx="555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SISTEMA DE AR CONDICIONADO</a:t>
            </a:r>
          </a:p>
        </p:txBody>
      </p:sp>
      <p:sp>
        <p:nvSpPr>
          <p:cNvPr id="9" name="CaixaDeTexto 5">
            <a:extLst>
              <a:ext uri="{FF2B5EF4-FFF2-40B4-BE49-F238E27FC236}">
                <a16:creationId xmlns:a16="http://schemas.microsoft.com/office/drawing/2014/main" id="{9322F08B-8D07-D0F6-49C6-286D77158ED5}"/>
              </a:ext>
            </a:extLst>
          </p:cNvPr>
          <p:cNvSpPr txBox="1"/>
          <p:nvPr/>
        </p:nvSpPr>
        <p:spPr>
          <a:xfrm>
            <a:off x="378158" y="1178835"/>
            <a:ext cx="4645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0149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DOAS</a:t>
            </a:r>
          </a:p>
        </p:txBody>
      </p:sp>
    </p:spTree>
    <p:extLst>
      <p:ext uri="{BB962C8B-B14F-4D97-AF65-F5344CB8AC3E}">
        <p14:creationId xmlns:p14="http://schemas.microsoft.com/office/powerpoint/2010/main" val="30852867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ADDC9413-8388-5430-7291-E02BFC5DF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883" y="2665190"/>
            <a:ext cx="10488707" cy="2354427"/>
          </a:xfrm>
          <a:prstGeom prst="rect">
            <a:avLst/>
          </a:prstGeom>
        </p:spPr>
      </p:pic>
      <p:pic>
        <p:nvPicPr>
          <p:cNvPr id="3" name="Picture 2" descr="A blue circle with black text&#10;&#10;Description automatically generated">
            <a:extLst>
              <a:ext uri="{FF2B5EF4-FFF2-40B4-BE49-F238E27FC236}">
                <a16:creationId xmlns:a16="http://schemas.microsoft.com/office/drawing/2014/main" id="{8F4631B7-3B1B-972F-89C9-FED54674D4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4" name="CaixaDeTexto 5">
            <a:extLst>
              <a:ext uri="{FF2B5EF4-FFF2-40B4-BE49-F238E27FC236}">
                <a16:creationId xmlns:a16="http://schemas.microsoft.com/office/drawing/2014/main" id="{19C3F270-6A21-8B1A-2ECD-1A9FC6D284AE}"/>
              </a:ext>
            </a:extLst>
          </p:cNvPr>
          <p:cNvSpPr txBox="1"/>
          <p:nvPr/>
        </p:nvSpPr>
        <p:spPr>
          <a:xfrm>
            <a:off x="427780" y="321255"/>
            <a:ext cx="555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COMPARATIVO DE SISTEMAS</a:t>
            </a:r>
          </a:p>
        </p:txBody>
      </p:sp>
    </p:spTree>
    <p:extLst>
      <p:ext uri="{BB962C8B-B14F-4D97-AF65-F5344CB8AC3E}">
        <p14:creationId xmlns:p14="http://schemas.microsoft.com/office/powerpoint/2010/main" val="42651524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7B06F022-9B68-E08A-6AF7-CB119EF46028}"/>
              </a:ext>
            </a:extLst>
          </p:cNvPr>
          <p:cNvSpPr txBox="1"/>
          <p:nvPr/>
        </p:nvSpPr>
        <p:spPr>
          <a:xfrm>
            <a:off x="3762601" y="5443499"/>
            <a:ext cx="6558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noProof="1"/>
              <a:t>DB           = Dry Bulb (Temperatura de Bulbo seco)</a:t>
            </a:r>
          </a:p>
          <a:p>
            <a:r>
              <a:rPr lang="pt-BR" sz="1400" noProof="1"/>
              <a:t>MCWB   = Mean Coincident Wet Bulb (Temperaratura de Bulbo úmido coincidente)</a:t>
            </a:r>
          </a:p>
          <a:p>
            <a:r>
              <a:rPr lang="pt-BR" sz="1400" noProof="1"/>
              <a:t>DP           = Dew Point (Temperatura de ponto de orvalho)</a:t>
            </a:r>
          </a:p>
          <a:p>
            <a:r>
              <a:rPr lang="pt-BR" sz="1400" noProof="1"/>
              <a:t>MCDB     = Mean Coincident Dry Bulb (Temperatura de Bulbo seco coincidente)</a:t>
            </a:r>
          </a:p>
        </p:txBody>
      </p:sp>
      <p:pic>
        <p:nvPicPr>
          <p:cNvPr id="2" name="Picture 1" descr="A blue circle with black text&#10;&#10;Description automatically generated">
            <a:extLst>
              <a:ext uri="{FF2B5EF4-FFF2-40B4-BE49-F238E27FC236}">
                <a16:creationId xmlns:a16="http://schemas.microsoft.com/office/drawing/2014/main" id="{BFD0C9E3-6CCB-A7B7-6ED8-87F4CF0D47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4" name="CaixaDeTexto 5">
            <a:extLst>
              <a:ext uri="{FF2B5EF4-FFF2-40B4-BE49-F238E27FC236}">
                <a16:creationId xmlns:a16="http://schemas.microsoft.com/office/drawing/2014/main" id="{88711017-9DAA-E359-996B-704DA93CD8BA}"/>
              </a:ext>
            </a:extLst>
          </p:cNvPr>
          <p:cNvSpPr txBox="1"/>
          <p:nvPr/>
        </p:nvSpPr>
        <p:spPr>
          <a:xfrm>
            <a:off x="427781" y="321255"/>
            <a:ext cx="4943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CONDIÇÕES PSICROMÉTRICAS</a:t>
            </a:r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CaixaDeTexto 5">
            <a:extLst>
              <a:ext uri="{FF2B5EF4-FFF2-40B4-BE49-F238E27FC236}">
                <a16:creationId xmlns:a16="http://schemas.microsoft.com/office/drawing/2014/main" id="{7BBD962F-85B5-9265-B5BC-3DF34111A2FF}"/>
              </a:ext>
            </a:extLst>
          </p:cNvPr>
          <p:cNvSpPr txBox="1"/>
          <p:nvPr/>
        </p:nvSpPr>
        <p:spPr>
          <a:xfrm>
            <a:off x="378158" y="1201587"/>
            <a:ext cx="4645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PORTO ALEGRE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76A69F6-6740-99DA-7111-8C5BC784A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40" y="1671392"/>
            <a:ext cx="10924319" cy="351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3054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FEC0E-8AC6-6340-1471-B3AECF5CD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673FDFF1-B743-8622-027F-0CBC245D3B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4" r="7656"/>
          <a:stretch>
            <a:fillRect/>
          </a:stretch>
        </p:blipFill>
        <p:spPr>
          <a:xfrm>
            <a:off x="7716851" y="1211573"/>
            <a:ext cx="3084499" cy="4856459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DF156F60-3900-336B-2257-8D5D2667BE03}"/>
              </a:ext>
            </a:extLst>
          </p:cNvPr>
          <p:cNvSpPr txBox="1"/>
          <p:nvPr/>
        </p:nvSpPr>
        <p:spPr>
          <a:xfrm>
            <a:off x="4540733" y="1909951"/>
            <a:ext cx="2995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100 apartamentos com </a:t>
            </a:r>
            <a:br>
              <a:rPr lang="pt-BR" sz="2000" dirty="0"/>
            </a:br>
            <a:r>
              <a:rPr lang="pt-BR" sz="2000" dirty="0"/>
              <a:t>70 m³/h de ar externo de renovação por Apto = 7.000 m³/h.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95B2813-FC4E-EB91-8C6A-215A297BEC76}"/>
              </a:ext>
            </a:extLst>
          </p:cNvPr>
          <p:cNvSpPr txBox="1"/>
          <p:nvPr/>
        </p:nvSpPr>
        <p:spPr>
          <a:xfrm>
            <a:off x="4634447" y="3341543"/>
            <a:ext cx="2405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75,85 kW = 21,58 TR</a:t>
            </a:r>
          </a:p>
        </p:txBody>
      </p:sp>
      <p:pic>
        <p:nvPicPr>
          <p:cNvPr id="2" name="Picture 1" descr="A blue circle with black text&#10;&#10;Description automatically generated">
            <a:extLst>
              <a:ext uri="{FF2B5EF4-FFF2-40B4-BE49-F238E27FC236}">
                <a16:creationId xmlns:a16="http://schemas.microsoft.com/office/drawing/2014/main" id="{759AF4E0-224E-0D1E-129D-C94252D8AE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4" name="CaixaDeTexto 5">
            <a:extLst>
              <a:ext uri="{FF2B5EF4-FFF2-40B4-BE49-F238E27FC236}">
                <a16:creationId xmlns:a16="http://schemas.microsoft.com/office/drawing/2014/main" id="{82D0EE17-25B0-BD6C-700A-CD368E0ADBE0}"/>
              </a:ext>
            </a:extLst>
          </p:cNvPr>
          <p:cNvSpPr txBox="1"/>
          <p:nvPr/>
        </p:nvSpPr>
        <p:spPr>
          <a:xfrm>
            <a:off x="427781" y="321255"/>
            <a:ext cx="4943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CARGA TÉRMICA AR EXTERNO</a:t>
            </a:r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2D1A1D7-9FD4-FFEB-CB45-DBD8757B5C62}"/>
              </a:ext>
            </a:extLst>
          </p:cNvPr>
          <p:cNvSpPr txBox="1"/>
          <p:nvPr/>
        </p:nvSpPr>
        <p:spPr>
          <a:xfrm>
            <a:off x="4540733" y="1211573"/>
            <a:ext cx="2369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PORTO ALEGRE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56D24A9-6ECC-EB86-D283-4CB018975CFC}"/>
              </a:ext>
            </a:extLst>
          </p:cNvPr>
          <p:cNvSpPr txBox="1"/>
          <p:nvPr/>
        </p:nvSpPr>
        <p:spPr>
          <a:xfrm>
            <a:off x="4540733" y="4062153"/>
            <a:ext cx="2995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O ponto de orvalho de um ar a 23ºC com 50% de umidade relativa é de 12,03ºC  </a:t>
            </a:r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B32A5463-063A-4A45-E8F5-E4E107AF2C37}"/>
              </a:ext>
            </a:extLst>
          </p:cNvPr>
          <p:cNvSpPr/>
          <p:nvPr/>
        </p:nvSpPr>
        <p:spPr>
          <a:xfrm>
            <a:off x="6056790" y="5081183"/>
            <a:ext cx="2354729" cy="19625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1A3492C-5CFD-534F-96FD-B6CEDAEBFA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6092" y="1211573"/>
            <a:ext cx="2983647" cy="503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753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53412-7ECA-34EE-9FF8-AE2C37EA0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4">
            <a:extLst>
              <a:ext uri="{FF2B5EF4-FFF2-40B4-BE49-F238E27FC236}">
                <a16:creationId xmlns:a16="http://schemas.microsoft.com/office/drawing/2014/main" id="{2BEFC4E9-F48F-6C77-1493-B388EE1CE91D}"/>
              </a:ext>
            </a:extLst>
          </p:cNvPr>
          <p:cNvSpPr txBox="1"/>
          <p:nvPr/>
        </p:nvSpPr>
        <p:spPr>
          <a:xfrm>
            <a:off x="8629297" y="1890452"/>
            <a:ext cx="2995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100 apartamentos com </a:t>
            </a:r>
            <a:br>
              <a:rPr lang="pt-BR" sz="2000" dirty="0"/>
            </a:br>
            <a:r>
              <a:rPr lang="pt-BR" sz="2000" dirty="0"/>
              <a:t>70 m³/h de ar externo de renovação por Apto = 7.000 m³/h.</a:t>
            </a:r>
          </a:p>
        </p:txBody>
      </p:sp>
      <p:sp>
        <p:nvSpPr>
          <p:cNvPr id="4" name="CaixaDeTexto 15">
            <a:extLst>
              <a:ext uri="{FF2B5EF4-FFF2-40B4-BE49-F238E27FC236}">
                <a16:creationId xmlns:a16="http://schemas.microsoft.com/office/drawing/2014/main" id="{19090819-AAD7-8083-86D6-7752F97FE912}"/>
              </a:ext>
            </a:extLst>
          </p:cNvPr>
          <p:cNvSpPr txBox="1"/>
          <p:nvPr/>
        </p:nvSpPr>
        <p:spPr>
          <a:xfrm>
            <a:off x="8629297" y="3376453"/>
            <a:ext cx="2938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100,66 kW = 28,64 TR</a:t>
            </a:r>
          </a:p>
        </p:txBody>
      </p:sp>
      <p:pic>
        <p:nvPicPr>
          <p:cNvPr id="9" name="Picture 8" descr="A blue circle with black text&#10;&#10;Description automatically generated">
            <a:extLst>
              <a:ext uri="{FF2B5EF4-FFF2-40B4-BE49-F238E27FC236}">
                <a16:creationId xmlns:a16="http://schemas.microsoft.com/office/drawing/2014/main" id="{F572645E-5302-E5C0-73A5-9F024BB18F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10" name="CaixaDeTexto 5">
            <a:extLst>
              <a:ext uri="{FF2B5EF4-FFF2-40B4-BE49-F238E27FC236}">
                <a16:creationId xmlns:a16="http://schemas.microsoft.com/office/drawing/2014/main" id="{6B691B72-6970-1C50-FFF7-EC09343A3762}"/>
              </a:ext>
            </a:extLst>
          </p:cNvPr>
          <p:cNvSpPr txBox="1"/>
          <p:nvPr/>
        </p:nvSpPr>
        <p:spPr>
          <a:xfrm>
            <a:off x="427781" y="321255"/>
            <a:ext cx="4943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CARGA TÉRMICA AR EXTERNO</a:t>
            </a:r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CaixaDeTexto 5">
            <a:extLst>
              <a:ext uri="{FF2B5EF4-FFF2-40B4-BE49-F238E27FC236}">
                <a16:creationId xmlns:a16="http://schemas.microsoft.com/office/drawing/2014/main" id="{BE0987E3-2BD5-5B80-7F20-874522ECB132}"/>
              </a:ext>
            </a:extLst>
          </p:cNvPr>
          <p:cNvSpPr txBox="1"/>
          <p:nvPr/>
        </p:nvSpPr>
        <p:spPr>
          <a:xfrm>
            <a:off x="378159" y="1201587"/>
            <a:ext cx="2205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PORTO ALEGRE</a:t>
            </a:r>
          </a:p>
          <a:p>
            <a:endParaRPr lang="pt-BR" sz="2400" dirty="0">
              <a:solidFill>
                <a:srgbClr val="01499D"/>
              </a:solidFill>
              <a:latin typeface="+mj-lt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62BA703-85EA-2194-D15B-E184FC0C0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263" y="1183782"/>
            <a:ext cx="3108157" cy="557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8034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04BD70C-EDA5-9278-1ECF-2D9487BA8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7795" y="1410186"/>
            <a:ext cx="6228938" cy="5045135"/>
          </a:xfrm>
          <a:prstGeom prst="rect">
            <a:avLst/>
          </a:prstGeom>
        </p:spPr>
      </p:pic>
      <p:pic>
        <p:nvPicPr>
          <p:cNvPr id="4" name="Picture 3" descr="A blue circle with black text&#10;&#10;Description automatically generated">
            <a:extLst>
              <a:ext uri="{FF2B5EF4-FFF2-40B4-BE49-F238E27FC236}">
                <a16:creationId xmlns:a16="http://schemas.microsoft.com/office/drawing/2014/main" id="{665A7CE2-B928-21E4-02A1-F8A2B1544B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7C5CD87-E1F8-D442-5A7F-3EE3CABCABDA}"/>
              </a:ext>
            </a:extLst>
          </p:cNvPr>
          <p:cNvSpPr txBox="1"/>
          <p:nvPr/>
        </p:nvSpPr>
        <p:spPr>
          <a:xfrm>
            <a:off x="427780" y="321255"/>
            <a:ext cx="555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CICLO “RUN AROUND COIL”</a:t>
            </a: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6D021F98-C70E-A024-1F6B-840260321157}"/>
              </a:ext>
            </a:extLst>
          </p:cNvPr>
          <p:cNvSpPr txBox="1"/>
          <p:nvPr/>
        </p:nvSpPr>
        <p:spPr>
          <a:xfrm>
            <a:off x="378158" y="1178835"/>
            <a:ext cx="171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0149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DOAS</a:t>
            </a:r>
          </a:p>
        </p:txBody>
      </p:sp>
    </p:spTree>
    <p:extLst>
      <p:ext uri="{BB962C8B-B14F-4D97-AF65-F5344CB8AC3E}">
        <p14:creationId xmlns:p14="http://schemas.microsoft.com/office/powerpoint/2010/main" val="18835922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CE40BF0-61DA-79AD-6ED1-15E87CE9D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687" y="1769212"/>
            <a:ext cx="10257148" cy="4012981"/>
          </a:xfrm>
          <a:prstGeom prst="rect">
            <a:avLst/>
          </a:prstGeom>
        </p:spPr>
      </p:pic>
      <p:pic>
        <p:nvPicPr>
          <p:cNvPr id="2" name="Picture 1" descr="A blue circle with black text&#10;&#10;Description automatically generated">
            <a:extLst>
              <a:ext uri="{FF2B5EF4-FFF2-40B4-BE49-F238E27FC236}">
                <a16:creationId xmlns:a16="http://schemas.microsoft.com/office/drawing/2014/main" id="{E6567E47-F879-5DD5-7A2E-FC7EFC9601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0A6B89-F1A1-1824-8D63-EB1D91BCADC4}"/>
              </a:ext>
            </a:extLst>
          </p:cNvPr>
          <p:cNvSpPr txBox="1"/>
          <p:nvPr/>
        </p:nvSpPr>
        <p:spPr>
          <a:xfrm>
            <a:off x="427780" y="321255"/>
            <a:ext cx="555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CICLO “RUN AROUND COIL”</a:t>
            </a: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F6932957-BC80-9418-B7CA-F77119BD3479}"/>
              </a:ext>
            </a:extLst>
          </p:cNvPr>
          <p:cNvSpPr txBox="1"/>
          <p:nvPr/>
        </p:nvSpPr>
        <p:spPr>
          <a:xfrm>
            <a:off x="378158" y="1178835"/>
            <a:ext cx="171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0149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DOAS</a:t>
            </a:r>
          </a:p>
        </p:txBody>
      </p:sp>
    </p:spTree>
    <p:extLst>
      <p:ext uri="{BB962C8B-B14F-4D97-AF65-F5344CB8AC3E}">
        <p14:creationId xmlns:p14="http://schemas.microsoft.com/office/powerpoint/2010/main" val="1659594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621EA692-86F6-FD1B-516C-FA97C8054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097" y="1178835"/>
            <a:ext cx="6987128" cy="5612048"/>
          </a:xfrm>
          <a:prstGeom prst="rect">
            <a:avLst/>
          </a:prstGeom>
        </p:spPr>
      </p:pic>
      <p:pic>
        <p:nvPicPr>
          <p:cNvPr id="4" name="Picture 3" descr="A blue circle with black text&#10;&#10;Description automatically generated">
            <a:extLst>
              <a:ext uri="{FF2B5EF4-FFF2-40B4-BE49-F238E27FC236}">
                <a16:creationId xmlns:a16="http://schemas.microsoft.com/office/drawing/2014/main" id="{8302182F-F0BF-486F-3FCD-B613659F14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7BA7E59-F725-D172-3A39-1B75B21FF8E5}"/>
              </a:ext>
            </a:extLst>
          </p:cNvPr>
          <p:cNvSpPr txBox="1"/>
          <p:nvPr/>
        </p:nvSpPr>
        <p:spPr>
          <a:xfrm>
            <a:off x="427780" y="321255"/>
            <a:ext cx="555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CICLO “RUN AROUND COIL”</a:t>
            </a: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803A2078-F2F6-B26A-68D5-0E0108C217CD}"/>
              </a:ext>
            </a:extLst>
          </p:cNvPr>
          <p:cNvSpPr txBox="1"/>
          <p:nvPr/>
        </p:nvSpPr>
        <p:spPr>
          <a:xfrm>
            <a:off x="378158" y="1178835"/>
            <a:ext cx="171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0149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DOAS</a:t>
            </a:r>
          </a:p>
        </p:txBody>
      </p:sp>
      <p:sp>
        <p:nvSpPr>
          <p:cNvPr id="5" name="CaixaDeTexto 6">
            <a:extLst>
              <a:ext uri="{FF2B5EF4-FFF2-40B4-BE49-F238E27FC236}">
                <a16:creationId xmlns:a16="http://schemas.microsoft.com/office/drawing/2014/main" id="{1A3D5B1F-3E87-E3D0-5859-04338BC7064B}"/>
              </a:ext>
            </a:extLst>
          </p:cNvPr>
          <p:cNvSpPr txBox="1"/>
          <p:nvPr/>
        </p:nvSpPr>
        <p:spPr>
          <a:xfrm>
            <a:off x="272124" y="1825166"/>
            <a:ext cx="42900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Vazão Ar: 	                       7.000 m³/h</a:t>
            </a:r>
          </a:p>
          <a:p>
            <a:r>
              <a:rPr lang="pt-BR" dirty="0"/>
              <a:t>Vazão Água Gelada:                           7,0 m³/h</a:t>
            </a:r>
          </a:p>
          <a:p>
            <a:r>
              <a:rPr lang="pt-BR" dirty="0"/>
              <a:t>Carga Térmica Resfriamento:             30,0 TR</a:t>
            </a:r>
          </a:p>
          <a:p>
            <a:r>
              <a:rPr lang="pt-BR" dirty="0"/>
              <a:t>Recuperação de calor ( 3ª serp )         4,7 TR</a:t>
            </a:r>
          </a:p>
          <a:p>
            <a:r>
              <a:rPr lang="pt-BR" dirty="0"/>
              <a:t>Demanda para chiller                         25,3 TR</a:t>
            </a:r>
          </a:p>
        </p:txBody>
      </p:sp>
    </p:spTree>
    <p:extLst>
      <p:ext uri="{BB962C8B-B14F-4D97-AF65-F5344CB8AC3E}">
        <p14:creationId xmlns:p14="http://schemas.microsoft.com/office/powerpoint/2010/main" val="13380985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D3DFC6F0-7864-10C9-CF9A-6A2CF83AA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5480" y="3015502"/>
            <a:ext cx="3996000" cy="3209578"/>
          </a:xfrm>
          <a:prstGeom prst="rect">
            <a:avLst/>
          </a:prstGeom>
        </p:spPr>
      </p:pic>
      <p:pic>
        <p:nvPicPr>
          <p:cNvPr id="6" name="Picture 5" descr="A blue circle with black text&#10;&#10;Description automatically generated">
            <a:extLst>
              <a:ext uri="{FF2B5EF4-FFF2-40B4-BE49-F238E27FC236}">
                <a16:creationId xmlns:a16="http://schemas.microsoft.com/office/drawing/2014/main" id="{9648B0AD-F166-6EC3-1AF8-43C6063065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36" y="5766099"/>
            <a:ext cx="835178" cy="841806"/>
          </a:xfrm>
          <a:prstGeom prst="rect">
            <a:avLst/>
          </a:prstGeom>
        </p:spPr>
      </p:pic>
      <p:sp>
        <p:nvSpPr>
          <p:cNvPr id="2" name="CaixaDeTexto 5">
            <a:extLst>
              <a:ext uri="{FF2B5EF4-FFF2-40B4-BE49-F238E27FC236}">
                <a16:creationId xmlns:a16="http://schemas.microsoft.com/office/drawing/2014/main" id="{51EA0CB0-E797-46EE-515B-34DF1B3C2649}"/>
              </a:ext>
            </a:extLst>
          </p:cNvPr>
          <p:cNvSpPr txBox="1"/>
          <p:nvPr/>
        </p:nvSpPr>
        <p:spPr>
          <a:xfrm>
            <a:off x="427780" y="321255"/>
            <a:ext cx="555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DOAS + BOMBA DE CALOR WW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6740519-506D-243A-3B76-E7E0378F8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146" y="1159680"/>
            <a:ext cx="2050304" cy="236104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340C31E-846B-416D-48FD-C474FB2C0AD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571" t="19517" r="14624" b="11501"/>
          <a:stretch/>
        </p:blipFill>
        <p:spPr>
          <a:xfrm>
            <a:off x="8998276" y="1159680"/>
            <a:ext cx="2698197" cy="2195978"/>
          </a:xfrm>
          <a:prstGeom prst="rect">
            <a:avLst/>
          </a:prstGeom>
        </p:spPr>
      </p:pic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5C1772A7-F9E8-081F-F4A6-03F9612034C5}"/>
              </a:ext>
            </a:extLst>
          </p:cNvPr>
          <p:cNvSpPr/>
          <p:nvPr/>
        </p:nvSpPr>
        <p:spPr>
          <a:xfrm rot="19234882" flipV="1">
            <a:off x="8400905" y="3750591"/>
            <a:ext cx="2330887" cy="201979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37A3AFDA-DD34-359C-B3A2-29B7E6781FC5}"/>
              </a:ext>
            </a:extLst>
          </p:cNvPr>
          <p:cNvSpPr/>
          <p:nvPr/>
        </p:nvSpPr>
        <p:spPr>
          <a:xfrm rot="10800000" flipV="1">
            <a:off x="2819324" y="1889134"/>
            <a:ext cx="1977364" cy="17136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E72C5A69-D636-8AB3-934C-B9665BE22554}"/>
              </a:ext>
            </a:extLst>
          </p:cNvPr>
          <p:cNvSpPr/>
          <p:nvPr/>
        </p:nvSpPr>
        <p:spPr>
          <a:xfrm rot="5400000" flipV="1">
            <a:off x="1917651" y="3753390"/>
            <a:ext cx="985530" cy="291501"/>
          </a:xfrm>
          <a:prstGeom prst="rightArrow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842E64E6-AE67-C4D5-D9F6-5EDC78BB5E97}"/>
              </a:ext>
            </a:extLst>
          </p:cNvPr>
          <p:cNvSpPr/>
          <p:nvPr/>
        </p:nvSpPr>
        <p:spPr>
          <a:xfrm flipV="1">
            <a:off x="2337954" y="6080523"/>
            <a:ext cx="4488973" cy="168767"/>
          </a:xfrm>
          <a:prstGeom prst="rightArrow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B4369F1-6943-7CB7-0975-3852E26B035E}"/>
              </a:ext>
            </a:extLst>
          </p:cNvPr>
          <p:cNvSpPr txBox="1"/>
          <p:nvPr/>
        </p:nvSpPr>
        <p:spPr>
          <a:xfrm>
            <a:off x="359160" y="3468573"/>
            <a:ext cx="118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Chiller 15 TR Inverter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1BBD4E3-0006-83F5-A044-B24C0071DB4B}"/>
              </a:ext>
            </a:extLst>
          </p:cNvPr>
          <p:cNvSpPr txBox="1"/>
          <p:nvPr/>
        </p:nvSpPr>
        <p:spPr>
          <a:xfrm>
            <a:off x="9927335" y="3398533"/>
            <a:ext cx="1769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Bomba de calor HOT 55 WW 58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CA095A5-BBED-1358-266B-E18422EAC715}"/>
              </a:ext>
            </a:extLst>
          </p:cNvPr>
          <p:cNvSpPr txBox="1"/>
          <p:nvPr/>
        </p:nvSpPr>
        <p:spPr>
          <a:xfrm>
            <a:off x="1190820" y="5099288"/>
            <a:ext cx="920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Água gelada a 7,0ºC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B4D1C2C-A3F0-A341-03D7-0530D9E85F36}"/>
              </a:ext>
            </a:extLst>
          </p:cNvPr>
          <p:cNvSpPr txBox="1"/>
          <p:nvPr/>
        </p:nvSpPr>
        <p:spPr>
          <a:xfrm>
            <a:off x="9036833" y="4093749"/>
            <a:ext cx="11050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Água gelada</a:t>
            </a:r>
          </a:p>
          <a:p>
            <a:pPr algn="ctr"/>
            <a:r>
              <a:rPr lang="pt-BR" dirty="0"/>
              <a:t> a 18,0ºC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17853AA4-4E81-FAE9-7AE1-DBF1173033A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8400" y="4332680"/>
            <a:ext cx="761694" cy="766608"/>
          </a:xfrm>
          <a:prstGeom prst="rect">
            <a:avLst/>
          </a:prstGeom>
        </p:spPr>
      </p:pic>
      <p:sp>
        <p:nvSpPr>
          <p:cNvPr id="19" name="Seta: para a Direita 18">
            <a:extLst>
              <a:ext uri="{FF2B5EF4-FFF2-40B4-BE49-F238E27FC236}">
                <a16:creationId xmlns:a16="http://schemas.microsoft.com/office/drawing/2014/main" id="{C1CDB500-1819-0134-031A-2C471194651E}"/>
              </a:ext>
            </a:extLst>
          </p:cNvPr>
          <p:cNvSpPr/>
          <p:nvPr/>
        </p:nvSpPr>
        <p:spPr>
          <a:xfrm rot="10800000" flipV="1">
            <a:off x="7061655" y="1909917"/>
            <a:ext cx="1911752" cy="18391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377158E4-F95F-0F05-75E8-57F2FE518776}"/>
              </a:ext>
            </a:extLst>
          </p:cNvPr>
          <p:cNvSpPr/>
          <p:nvPr/>
        </p:nvSpPr>
        <p:spPr>
          <a:xfrm rot="5400000" flipV="1">
            <a:off x="1861846" y="5386203"/>
            <a:ext cx="1097140" cy="291502"/>
          </a:xfrm>
          <a:prstGeom prst="rightArrow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E6DFCC60-677A-BCC6-9395-6DF0446855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3825" y="1159680"/>
            <a:ext cx="2050304" cy="2361048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133C7376-43B5-0235-7E48-1E55A207F55A}"/>
              </a:ext>
            </a:extLst>
          </p:cNvPr>
          <p:cNvSpPr txBox="1"/>
          <p:nvPr/>
        </p:nvSpPr>
        <p:spPr>
          <a:xfrm>
            <a:off x="2826670" y="2037091"/>
            <a:ext cx="1478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Água gelada</a:t>
            </a:r>
          </a:p>
          <a:p>
            <a:pPr algn="ctr"/>
            <a:r>
              <a:rPr lang="pt-BR" dirty="0"/>
              <a:t> entre 7,0ºC</a:t>
            </a:r>
          </a:p>
          <a:p>
            <a:pPr algn="ctr"/>
            <a:r>
              <a:rPr lang="pt-BR" dirty="0"/>
              <a:t>e 11,5ºC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59FC1462-1219-BB32-CACC-03548DC64B63}"/>
              </a:ext>
            </a:extLst>
          </p:cNvPr>
          <p:cNvSpPr txBox="1"/>
          <p:nvPr/>
        </p:nvSpPr>
        <p:spPr>
          <a:xfrm>
            <a:off x="3945935" y="3097202"/>
            <a:ext cx="143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Chiller 15 TR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CF62AD1-0115-C404-47E2-0627AAA35942}"/>
              </a:ext>
            </a:extLst>
          </p:cNvPr>
          <p:cNvSpPr txBox="1"/>
          <p:nvPr/>
        </p:nvSpPr>
        <p:spPr>
          <a:xfrm>
            <a:off x="7454321" y="2037091"/>
            <a:ext cx="1478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Água gelada</a:t>
            </a:r>
          </a:p>
          <a:p>
            <a:pPr algn="ctr"/>
            <a:r>
              <a:rPr lang="pt-BR" dirty="0"/>
              <a:t> entre 18,0ºC</a:t>
            </a:r>
          </a:p>
          <a:p>
            <a:pPr algn="ctr"/>
            <a:r>
              <a:rPr lang="pt-BR" dirty="0"/>
              <a:t>e 13,4ºC</a:t>
            </a:r>
          </a:p>
        </p:txBody>
      </p:sp>
    </p:spTree>
    <p:extLst>
      <p:ext uri="{BB962C8B-B14F-4D97-AF65-F5344CB8AC3E}">
        <p14:creationId xmlns:p14="http://schemas.microsoft.com/office/powerpoint/2010/main" val="132306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82802D-C827-5C52-7757-95255E738C4B}"/>
              </a:ext>
            </a:extLst>
          </p:cNvPr>
          <p:cNvSpPr txBox="1">
            <a:spLocks/>
          </p:cNvSpPr>
          <p:nvPr/>
        </p:nvSpPr>
        <p:spPr>
          <a:xfrm>
            <a:off x="472896" y="2698936"/>
            <a:ext cx="3447463" cy="2125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pt-BR" sz="2000" dirty="0"/>
              <a:t>Exemplo de rendimento de </a:t>
            </a:r>
            <a:br>
              <a:rPr lang="pt-BR" sz="2000" dirty="0"/>
            </a:br>
            <a:r>
              <a:rPr lang="pt-BR" sz="2000" dirty="0"/>
              <a:t>Bomba de Calor </a:t>
            </a:r>
            <a:r>
              <a:rPr lang="pt-BR" sz="2000" b="1" dirty="0"/>
              <a:t>JELLY FISH </a:t>
            </a:r>
            <a:r>
              <a:rPr lang="pt-BR" sz="2000" dirty="0"/>
              <a:t>evaporação à água produzindo água gelada a 7ᵒC e </a:t>
            </a:r>
            <a:br>
              <a:rPr lang="pt-BR" sz="2000" dirty="0"/>
            </a:br>
            <a:r>
              <a:rPr lang="pt-BR" sz="2000" dirty="0"/>
              <a:t>água quente a 55ᵒC </a:t>
            </a:r>
            <a:br>
              <a:rPr lang="pt-BR" sz="2000" dirty="0"/>
            </a:br>
            <a:r>
              <a:rPr lang="pt-BR" sz="2000" dirty="0"/>
              <a:t>(reservatório a 50ᵒC)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C82A818-C0BB-B0BA-5B37-5B4D7F9641B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1295" y="1469281"/>
            <a:ext cx="6714128" cy="45846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020D490-1F73-631A-B746-99C4F60B196F}"/>
              </a:ext>
            </a:extLst>
          </p:cNvPr>
          <p:cNvSpPr txBox="1"/>
          <p:nvPr/>
        </p:nvSpPr>
        <p:spPr>
          <a:xfrm>
            <a:off x="427781" y="321255"/>
            <a:ext cx="59519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</a:rPr>
              <a:t>REFRIGERAÇÃO E REJEIÇÃO DE CALOR</a:t>
            </a:r>
            <a:endParaRPr lang="pt-BR" sz="2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036B6F84-741D-EE69-7EF0-3841EE0300C9}"/>
              </a:ext>
            </a:extLst>
          </p:cNvPr>
          <p:cNvSpPr txBox="1"/>
          <p:nvPr/>
        </p:nvSpPr>
        <p:spPr>
          <a:xfrm>
            <a:off x="378158" y="1254138"/>
            <a:ext cx="4645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USO SIMULTÂNEO</a:t>
            </a:r>
          </a:p>
        </p:txBody>
      </p:sp>
      <p:pic>
        <p:nvPicPr>
          <p:cNvPr id="8" name="Picture 7" descr="A jellyfish on a blue background&#10;&#10;Description automatically generated">
            <a:extLst>
              <a:ext uri="{FF2B5EF4-FFF2-40B4-BE49-F238E27FC236}">
                <a16:creationId xmlns:a16="http://schemas.microsoft.com/office/drawing/2014/main" id="{653ABAB1-40E3-E641-B384-F1FEE01C6D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269" y="5852160"/>
            <a:ext cx="836946" cy="7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782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5">
            <a:extLst>
              <a:ext uri="{FF2B5EF4-FFF2-40B4-BE49-F238E27FC236}">
                <a16:creationId xmlns:a16="http://schemas.microsoft.com/office/drawing/2014/main" id="{7795221C-744D-477B-43E0-986F676F4AA7}"/>
              </a:ext>
            </a:extLst>
          </p:cNvPr>
          <p:cNvSpPr txBox="1"/>
          <p:nvPr/>
        </p:nvSpPr>
        <p:spPr>
          <a:xfrm>
            <a:off x="427780" y="321255"/>
            <a:ext cx="555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DOAS + BOMBA DE CALOR WW</a:t>
            </a:r>
          </a:p>
        </p:txBody>
      </p:sp>
      <p:sp>
        <p:nvSpPr>
          <p:cNvPr id="10" name="Retângulo 9"/>
          <p:cNvSpPr/>
          <p:nvPr/>
        </p:nvSpPr>
        <p:spPr>
          <a:xfrm>
            <a:off x="9718899" y="1286238"/>
            <a:ext cx="1791783" cy="2022276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Demanda de água gelada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 DOAS )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9753162" y="3983323"/>
            <a:ext cx="1757520" cy="17628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Reservatório de água quente</a:t>
            </a:r>
          </a:p>
        </p:txBody>
      </p:sp>
      <p:cxnSp>
        <p:nvCxnSpPr>
          <p:cNvPr id="17" name="Conector de Seta Reta 16"/>
          <p:cNvCxnSpPr>
            <a:cxnSpLocks/>
          </p:cNvCxnSpPr>
          <p:nvPr/>
        </p:nvCxnSpPr>
        <p:spPr>
          <a:xfrm>
            <a:off x="3452208" y="1536318"/>
            <a:ext cx="6296514" cy="3435"/>
          </a:xfrm>
          <a:prstGeom prst="straightConnector1">
            <a:avLst/>
          </a:prstGeom>
          <a:ln w="1270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/>
          <p:cNvCxnSpPr>
            <a:cxnSpLocks/>
          </p:cNvCxnSpPr>
          <p:nvPr/>
        </p:nvCxnSpPr>
        <p:spPr>
          <a:xfrm flipH="1">
            <a:off x="7390504" y="2490553"/>
            <a:ext cx="2302136" cy="0"/>
          </a:xfrm>
          <a:prstGeom prst="straightConnector1">
            <a:avLst/>
          </a:prstGeom>
          <a:ln w="127000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de Seta Reta 31"/>
          <p:cNvCxnSpPr>
            <a:cxnSpLocks/>
          </p:cNvCxnSpPr>
          <p:nvPr/>
        </p:nvCxnSpPr>
        <p:spPr>
          <a:xfrm flipV="1">
            <a:off x="4383646" y="5250075"/>
            <a:ext cx="5365075" cy="7975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de Seta Reta 33"/>
          <p:cNvCxnSpPr/>
          <p:nvPr/>
        </p:nvCxnSpPr>
        <p:spPr>
          <a:xfrm flipH="1" flipV="1">
            <a:off x="8127242" y="4396688"/>
            <a:ext cx="1621480" cy="3228"/>
          </a:xfrm>
          <a:prstGeom prst="straightConnector1">
            <a:avLst/>
          </a:prstGeom>
          <a:ln w="63500">
            <a:solidFill>
              <a:srgbClr val="FF99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/>
          <p:cNvCxnSpPr/>
          <p:nvPr/>
        </p:nvCxnSpPr>
        <p:spPr>
          <a:xfrm flipH="1" flipV="1">
            <a:off x="5729370" y="3744527"/>
            <a:ext cx="1121456" cy="167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aixaDeTexto 39"/>
          <p:cNvSpPr txBox="1"/>
          <p:nvPr/>
        </p:nvSpPr>
        <p:spPr>
          <a:xfrm>
            <a:off x="4653702" y="1606406"/>
            <a:ext cx="1854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AAG: 7,0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ᵒ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43" name="CaixaDeTexto 42"/>
          <p:cNvSpPr txBox="1"/>
          <p:nvPr/>
        </p:nvSpPr>
        <p:spPr>
          <a:xfrm>
            <a:off x="8136207" y="2490553"/>
            <a:ext cx="1954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RAG: 18,0ᵒC</a:t>
            </a:r>
          </a:p>
        </p:txBody>
      </p:sp>
      <p:sp>
        <p:nvSpPr>
          <p:cNvPr id="44" name="CaixaDeTexto 43"/>
          <p:cNvSpPr txBox="1"/>
          <p:nvPr/>
        </p:nvSpPr>
        <p:spPr>
          <a:xfrm>
            <a:off x="8351407" y="3984377"/>
            <a:ext cx="14732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RAQ: 50ᵒC</a:t>
            </a:r>
          </a:p>
        </p:txBody>
      </p:sp>
      <p:sp>
        <p:nvSpPr>
          <p:cNvPr id="46" name="CaixaDeTexto 45"/>
          <p:cNvSpPr txBox="1"/>
          <p:nvPr/>
        </p:nvSpPr>
        <p:spPr>
          <a:xfrm>
            <a:off x="8067934" y="4915587"/>
            <a:ext cx="1549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AAQ: 55ᵒC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4599088" y="2495312"/>
            <a:ext cx="1661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RAG: 13,4ᵒC</a:t>
            </a: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9047" y="1695727"/>
            <a:ext cx="712014" cy="712014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8162" y="2201460"/>
            <a:ext cx="555938" cy="742205"/>
          </a:xfrm>
          <a:prstGeom prst="rect">
            <a:avLst/>
          </a:prstGeom>
        </p:spPr>
      </p:pic>
      <p:pic>
        <p:nvPicPr>
          <p:cNvPr id="56" name="Imagem 5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7242" y="3308513"/>
            <a:ext cx="761694" cy="766608"/>
          </a:xfrm>
          <a:prstGeom prst="rect">
            <a:avLst/>
          </a:prstGeom>
        </p:spPr>
      </p:pic>
      <p:pic>
        <p:nvPicPr>
          <p:cNvPr id="57" name="Imagem 5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2342" y="3466780"/>
            <a:ext cx="557180" cy="741103"/>
          </a:xfrm>
          <a:prstGeom prst="rect">
            <a:avLst/>
          </a:prstGeom>
        </p:spPr>
      </p:pic>
      <p:pic>
        <p:nvPicPr>
          <p:cNvPr id="59" name="Imagem 5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3168" y="2742235"/>
            <a:ext cx="519879" cy="741103"/>
          </a:xfrm>
          <a:prstGeom prst="rect">
            <a:avLst/>
          </a:prstGeom>
        </p:spPr>
      </p:pic>
      <p:cxnSp>
        <p:nvCxnSpPr>
          <p:cNvPr id="62" name="Conector de Seta Reta 61"/>
          <p:cNvCxnSpPr/>
          <p:nvPr/>
        </p:nvCxnSpPr>
        <p:spPr>
          <a:xfrm flipH="1" flipV="1">
            <a:off x="8159779" y="3950862"/>
            <a:ext cx="1" cy="431337"/>
          </a:xfrm>
          <a:prstGeom prst="straightConnector1">
            <a:avLst/>
          </a:prstGeom>
          <a:ln w="63500">
            <a:solidFill>
              <a:srgbClr val="FF99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CaixaDeTexto 65"/>
          <p:cNvSpPr txBox="1"/>
          <p:nvPr/>
        </p:nvSpPr>
        <p:spPr>
          <a:xfrm>
            <a:off x="7304442" y="1140322"/>
            <a:ext cx="1726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AAG: 7,0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ᵒ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cxnSp>
        <p:nvCxnSpPr>
          <p:cNvPr id="67" name="Conector de Seta Reta 66"/>
          <p:cNvCxnSpPr>
            <a:cxnSpLocks/>
          </p:cNvCxnSpPr>
          <p:nvPr/>
        </p:nvCxnSpPr>
        <p:spPr>
          <a:xfrm flipH="1">
            <a:off x="7266423" y="3561976"/>
            <a:ext cx="787480" cy="1647"/>
          </a:xfrm>
          <a:prstGeom prst="straightConnector1">
            <a:avLst/>
          </a:prstGeom>
          <a:ln w="63500">
            <a:solidFill>
              <a:srgbClr val="FF99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CaixaDeTexto 70"/>
          <p:cNvSpPr txBox="1"/>
          <p:nvPr/>
        </p:nvSpPr>
        <p:spPr>
          <a:xfrm>
            <a:off x="6118854" y="1999352"/>
            <a:ext cx="1839639" cy="2441442"/>
          </a:xfrm>
          <a:prstGeom prst="rect">
            <a:avLst/>
          </a:prstGeom>
          <a:noFill/>
          <a:ln w="5080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CaixaDeTexto 73"/>
          <p:cNvSpPr txBox="1"/>
          <p:nvPr/>
        </p:nvSpPr>
        <p:spPr>
          <a:xfrm>
            <a:off x="6090880" y="3730693"/>
            <a:ext cx="76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55ᵒC</a:t>
            </a:r>
          </a:p>
        </p:txBody>
      </p:sp>
      <p:sp>
        <p:nvSpPr>
          <p:cNvPr id="75" name="CaixaDeTexto 74"/>
          <p:cNvSpPr txBox="1"/>
          <p:nvPr/>
        </p:nvSpPr>
        <p:spPr>
          <a:xfrm>
            <a:off x="7248219" y="3845798"/>
            <a:ext cx="712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50ᵒC</a:t>
            </a:r>
          </a:p>
        </p:txBody>
      </p:sp>
      <p:sp>
        <p:nvSpPr>
          <p:cNvPr id="76" name="CaixaDeTexto 75"/>
          <p:cNvSpPr txBox="1"/>
          <p:nvPr/>
        </p:nvSpPr>
        <p:spPr>
          <a:xfrm>
            <a:off x="4130936" y="3068073"/>
            <a:ext cx="2064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Bomba de calor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HOT-55-WW-58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→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cxnSp>
        <p:nvCxnSpPr>
          <p:cNvPr id="50" name="Conector de Seta Reta 49"/>
          <p:cNvCxnSpPr>
            <a:cxnSpLocks/>
          </p:cNvCxnSpPr>
          <p:nvPr/>
        </p:nvCxnSpPr>
        <p:spPr>
          <a:xfrm flipH="1">
            <a:off x="7266423" y="5710472"/>
            <a:ext cx="2482299" cy="0"/>
          </a:xfrm>
          <a:prstGeom prst="straightConnector1">
            <a:avLst/>
          </a:prstGeom>
          <a:ln w="63500">
            <a:solidFill>
              <a:srgbClr val="FF99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aixaDeTexto 50"/>
          <p:cNvSpPr txBox="1"/>
          <p:nvPr/>
        </p:nvSpPr>
        <p:spPr>
          <a:xfrm>
            <a:off x="8114657" y="5355450"/>
            <a:ext cx="1427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RAQ: 50ᵒC</a:t>
            </a:r>
          </a:p>
        </p:txBody>
      </p:sp>
      <p:pic>
        <p:nvPicPr>
          <p:cNvPr id="52" name="Imagem 5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1588" y="5317101"/>
            <a:ext cx="838475" cy="843884"/>
          </a:xfrm>
          <a:prstGeom prst="rect">
            <a:avLst/>
          </a:prstGeom>
        </p:spPr>
      </p:pic>
      <p:cxnSp>
        <p:nvCxnSpPr>
          <p:cNvPr id="53" name="Conector de Seta Reta 52"/>
          <p:cNvCxnSpPr/>
          <p:nvPr/>
        </p:nvCxnSpPr>
        <p:spPr>
          <a:xfrm flipH="1" flipV="1">
            <a:off x="4413065" y="5647983"/>
            <a:ext cx="1929947" cy="14188"/>
          </a:xfrm>
          <a:prstGeom prst="straightConnector1">
            <a:avLst/>
          </a:prstGeom>
          <a:ln w="63500">
            <a:solidFill>
              <a:srgbClr val="FF99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de Seta Reta 53"/>
          <p:cNvCxnSpPr/>
          <p:nvPr/>
        </p:nvCxnSpPr>
        <p:spPr>
          <a:xfrm flipH="1">
            <a:off x="5731998" y="3748728"/>
            <a:ext cx="4843" cy="1096787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de Seta Reta 59"/>
          <p:cNvCxnSpPr>
            <a:cxnSpLocks/>
          </p:cNvCxnSpPr>
          <p:nvPr/>
        </p:nvCxnSpPr>
        <p:spPr>
          <a:xfrm>
            <a:off x="5729370" y="4802338"/>
            <a:ext cx="4062133" cy="6002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ixaDeTexto 37"/>
          <p:cNvSpPr txBox="1"/>
          <p:nvPr/>
        </p:nvSpPr>
        <p:spPr>
          <a:xfrm>
            <a:off x="1226372" y="3140113"/>
            <a:ext cx="2796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C.A.G.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Central de Água Gelada</a:t>
            </a:r>
          </a:p>
        </p:txBody>
      </p:sp>
      <p:sp>
        <p:nvSpPr>
          <p:cNvPr id="68" name="CaixaDeTexto 67"/>
          <p:cNvSpPr txBox="1"/>
          <p:nvPr/>
        </p:nvSpPr>
        <p:spPr>
          <a:xfrm>
            <a:off x="1549100" y="4123357"/>
            <a:ext cx="3228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Aquecedores de passagem a gás</a:t>
            </a:r>
          </a:p>
        </p:txBody>
      </p:sp>
      <p:sp>
        <p:nvSpPr>
          <p:cNvPr id="55" name="CaixaDeTexto 54"/>
          <p:cNvSpPr txBox="1"/>
          <p:nvPr/>
        </p:nvSpPr>
        <p:spPr>
          <a:xfrm>
            <a:off x="8044573" y="4448699"/>
            <a:ext cx="1605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AAQ: 55ᵒC</a:t>
            </a:r>
          </a:p>
        </p:txBody>
      </p:sp>
      <p:sp>
        <p:nvSpPr>
          <p:cNvPr id="58" name="CaixaDeTexto 57"/>
          <p:cNvSpPr txBox="1"/>
          <p:nvPr/>
        </p:nvSpPr>
        <p:spPr>
          <a:xfrm>
            <a:off x="4512906" y="4898715"/>
            <a:ext cx="1823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AAQ: 55ᵒC</a:t>
            </a:r>
          </a:p>
        </p:txBody>
      </p:sp>
      <p:pic>
        <p:nvPicPr>
          <p:cNvPr id="61" name="Imagem 60">
            <a:extLst>
              <a:ext uri="{FF2B5EF4-FFF2-40B4-BE49-F238E27FC236}">
                <a16:creationId xmlns:a16="http://schemas.microsoft.com/office/drawing/2014/main" id="{F90B2730-8AAF-4A4C-909F-CDF891CCD2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5869" y="1264087"/>
            <a:ext cx="1470080" cy="169288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B1731AB-9274-40D8-A4B5-B187701340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1918" y="4574096"/>
            <a:ext cx="2573562" cy="139788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363700AB-5907-071A-1963-D1E3CB12E9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1202" y="2832062"/>
            <a:ext cx="430764" cy="663995"/>
          </a:xfrm>
          <a:prstGeom prst="rect">
            <a:avLst/>
          </a:prstGeom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2BCE67D5-871A-461E-8268-662FBE0C0FB1}"/>
              </a:ext>
            </a:extLst>
          </p:cNvPr>
          <p:cNvCxnSpPr>
            <a:cxnSpLocks/>
          </p:cNvCxnSpPr>
          <p:nvPr/>
        </p:nvCxnSpPr>
        <p:spPr>
          <a:xfrm flipH="1">
            <a:off x="3452208" y="2460400"/>
            <a:ext cx="3310134" cy="0"/>
          </a:xfrm>
          <a:prstGeom prst="straightConnector1">
            <a:avLst/>
          </a:prstGeom>
          <a:ln w="127000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825CBF7-B6D0-448D-A9A4-C1EF3DD881CC}"/>
              </a:ext>
            </a:extLst>
          </p:cNvPr>
          <p:cNvSpPr txBox="1"/>
          <p:nvPr/>
        </p:nvSpPr>
        <p:spPr>
          <a:xfrm>
            <a:off x="4567917" y="5292961"/>
            <a:ext cx="1381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RAQ: 50ᵒC</a:t>
            </a:r>
          </a:p>
        </p:txBody>
      </p:sp>
      <p:pic>
        <p:nvPicPr>
          <p:cNvPr id="7" name="Picture 6" descr="A jellyfish on a blue background&#10;&#10;Description automatically generated">
            <a:extLst>
              <a:ext uri="{FF2B5EF4-FFF2-40B4-BE49-F238E27FC236}">
                <a16:creationId xmlns:a16="http://schemas.microsoft.com/office/drawing/2014/main" id="{60C0D267-7C9F-AC81-1E0F-145256ACB1A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269" y="5852160"/>
            <a:ext cx="836946" cy="77410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C5706D0-7071-4A52-74F3-7B4CA342BB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205" y="1281919"/>
            <a:ext cx="1470080" cy="169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5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40" grpId="0"/>
      <p:bldP spid="43" grpId="0"/>
      <p:bldP spid="44" grpId="0"/>
      <p:bldP spid="46" grpId="0"/>
      <p:bldP spid="35" grpId="0"/>
      <p:bldP spid="66" grpId="0"/>
      <p:bldP spid="71" grpId="0" animBg="1"/>
      <p:bldP spid="74" grpId="0"/>
      <p:bldP spid="75" grpId="0"/>
      <p:bldP spid="76" grpId="0"/>
      <p:bldP spid="51" grpId="0"/>
      <p:bldP spid="38" grpId="0"/>
      <p:bldP spid="68" grpId="0"/>
      <p:bldP spid="55" grpId="0"/>
      <p:bldP spid="58" grpId="0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0216F3AD-100F-A7F5-3C7B-918AD7800774}"/>
              </a:ext>
            </a:extLst>
          </p:cNvPr>
          <p:cNvSpPr txBox="1"/>
          <p:nvPr/>
        </p:nvSpPr>
        <p:spPr>
          <a:xfrm>
            <a:off x="427781" y="321255"/>
            <a:ext cx="59519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</a:rPr>
              <a:t>PRODUÇÃO DE ÁGUA QUENTE 55ᵒC </a:t>
            </a:r>
            <a:endParaRPr lang="pt-BR" sz="2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3DE2FD37-3C66-86C5-58A7-186F6EA6AE8F}"/>
              </a:ext>
            </a:extLst>
          </p:cNvPr>
          <p:cNvSpPr txBox="1"/>
          <p:nvPr/>
        </p:nvSpPr>
        <p:spPr>
          <a:xfrm>
            <a:off x="378158" y="1254138"/>
            <a:ext cx="65691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solidFill>
                  <a:srgbClr val="01499D"/>
                </a:solidFill>
                <a:latin typeface="+mj-lt"/>
              </a:rPr>
              <a:t>BOMBA DE CALOR | EVAPORADOR A ÁGUA</a:t>
            </a:r>
          </a:p>
        </p:txBody>
      </p:sp>
      <p:pic>
        <p:nvPicPr>
          <p:cNvPr id="8" name="Picture 7" descr="A jellyfish on a blue background&#10;&#10;Description automatically generated">
            <a:extLst>
              <a:ext uri="{FF2B5EF4-FFF2-40B4-BE49-F238E27FC236}">
                <a16:creationId xmlns:a16="http://schemas.microsoft.com/office/drawing/2014/main" id="{1C00DBB4-4DC8-E17C-F0DB-084565B554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269" y="5852160"/>
            <a:ext cx="836946" cy="77410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7D0A11C-73A8-421C-2954-EB4C508D1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" y="2121929"/>
            <a:ext cx="11259467" cy="91481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070CE8D-3BCC-B20F-6F6C-DC0CD99CBFC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265" y="3473644"/>
            <a:ext cx="11259467" cy="152685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45460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F8ECA38-FACB-9D70-3021-60B6883F8AE5}"/>
              </a:ext>
            </a:extLst>
          </p:cNvPr>
          <p:cNvGrpSpPr/>
          <p:nvPr/>
        </p:nvGrpSpPr>
        <p:grpSpPr>
          <a:xfrm>
            <a:off x="489370" y="2748053"/>
            <a:ext cx="11292726" cy="1844967"/>
            <a:chOff x="16405" y="2212026"/>
            <a:chExt cx="12170666" cy="1971352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572EEEA4-FE5E-AA52-EB74-624965238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07" y="3428998"/>
              <a:ext cx="12170664" cy="75438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6116BA64-E061-FD13-2A7B-18030239A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05" y="2212026"/>
              <a:ext cx="12170664" cy="754380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0C54B999-C954-1F33-3DAD-576CE55EDB36}"/>
              </a:ext>
            </a:extLst>
          </p:cNvPr>
          <p:cNvSpPr txBox="1"/>
          <p:nvPr/>
        </p:nvSpPr>
        <p:spPr>
          <a:xfrm>
            <a:off x="427781" y="321255"/>
            <a:ext cx="59519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</a:rPr>
              <a:t>PRODUÇÃO DE ÁGUA QUENTE 55ᵒC </a:t>
            </a:r>
            <a:endParaRPr lang="pt-BR" sz="2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E49DB1AF-BAE9-B0D8-9BA5-2B96035744CA}"/>
              </a:ext>
            </a:extLst>
          </p:cNvPr>
          <p:cNvSpPr txBox="1"/>
          <p:nvPr/>
        </p:nvSpPr>
        <p:spPr>
          <a:xfrm>
            <a:off x="378158" y="1254138"/>
            <a:ext cx="65691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solidFill>
                  <a:srgbClr val="01499D"/>
                </a:solidFill>
                <a:latin typeface="+mj-lt"/>
              </a:rPr>
              <a:t>BOMBA DE CALOR | EVAPORADOR A ÁGUA</a:t>
            </a:r>
          </a:p>
        </p:txBody>
      </p:sp>
      <p:pic>
        <p:nvPicPr>
          <p:cNvPr id="8" name="Picture 7" descr="A jellyfish on a blue background&#10;&#10;Description automatically generated">
            <a:extLst>
              <a:ext uri="{FF2B5EF4-FFF2-40B4-BE49-F238E27FC236}">
                <a16:creationId xmlns:a16="http://schemas.microsoft.com/office/drawing/2014/main" id="{63F300E1-2116-7B06-48CC-8E83902F84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269" y="5852160"/>
            <a:ext cx="836946" cy="7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4990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7205199-8023-957B-BD98-47985030E595}"/>
              </a:ext>
            </a:extLst>
          </p:cNvPr>
          <p:cNvGrpSpPr/>
          <p:nvPr/>
        </p:nvGrpSpPr>
        <p:grpSpPr>
          <a:xfrm>
            <a:off x="1071622" y="1856742"/>
            <a:ext cx="10450798" cy="3808333"/>
            <a:chOff x="2017553" y="2466343"/>
            <a:chExt cx="8705865" cy="3172469"/>
          </a:xfrm>
        </p:grpSpPr>
        <p:pic>
          <p:nvPicPr>
            <p:cNvPr id="2" name="Imagem 3">
              <a:extLst>
                <a:ext uri="{FF2B5EF4-FFF2-40B4-BE49-F238E27FC236}">
                  <a16:creationId xmlns:a16="http://schemas.microsoft.com/office/drawing/2014/main" id="{5D377624-9057-D889-8280-3A7C283C8E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7675" r="8978" b="17536"/>
            <a:stretch/>
          </p:blipFill>
          <p:spPr>
            <a:xfrm>
              <a:off x="2017554" y="3099460"/>
              <a:ext cx="8646488" cy="1959428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7" name="Imagem 3">
              <a:extLst>
                <a:ext uri="{FF2B5EF4-FFF2-40B4-BE49-F238E27FC236}">
                  <a16:creationId xmlns:a16="http://schemas.microsoft.com/office/drawing/2014/main" id="{C8BD3D7B-AA5C-D6FA-FE5E-5A2617F449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-1168" r="13604" b="85069"/>
            <a:stretch/>
          </p:blipFill>
          <p:spPr>
            <a:xfrm>
              <a:off x="2017554" y="2466343"/>
              <a:ext cx="8670238" cy="514363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8" name="Imagem 3">
              <a:extLst>
                <a:ext uri="{FF2B5EF4-FFF2-40B4-BE49-F238E27FC236}">
                  <a16:creationId xmlns:a16="http://schemas.microsoft.com/office/drawing/2014/main" id="{9DE7B1CE-0787-10F6-BA4D-1AF02EFE74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" t="83556" r="-772" b="-1619"/>
            <a:stretch/>
          </p:blipFill>
          <p:spPr>
            <a:xfrm>
              <a:off x="2017553" y="5142015"/>
              <a:ext cx="8705865" cy="496797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10" name="CaixaDeTexto 5">
            <a:extLst>
              <a:ext uri="{FF2B5EF4-FFF2-40B4-BE49-F238E27FC236}">
                <a16:creationId xmlns:a16="http://schemas.microsoft.com/office/drawing/2014/main" id="{081A11BB-9CF8-EE8F-FFC8-8494E564A61C}"/>
              </a:ext>
            </a:extLst>
          </p:cNvPr>
          <p:cNvSpPr txBox="1"/>
          <p:nvPr/>
        </p:nvSpPr>
        <p:spPr>
          <a:xfrm>
            <a:off x="427781" y="321255"/>
            <a:ext cx="5951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HOTEL MARRIOT GUARULHOS</a:t>
            </a:r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CaixaDeTexto 5">
            <a:extLst>
              <a:ext uri="{FF2B5EF4-FFF2-40B4-BE49-F238E27FC236}">
                <a16:creationId xmlns:a16="http://schemas.microsoft.com/office/drawing/2014/main" id="{9DBE054F-D016-94EB-F46F-04AA9BF046AA}"/>
              </a:ext>
            </a:extLst>
          </p:cNvPr>
          <p:cNvSpPr txBox="1"/>
          <p:nvPr/>
        </p:nvSpPr>
        <p:spPr>
          <a:xfrm>
            <a:off x="378158" y="1254138"/>
            <a:ext cx="6569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ESTUDO PRELIMINAR</a:t>
            </a:r>
          </a:p>
        </p:txBody>
      </p:sp>
      <p:pic>
        <p:nvPicPr>
          <p:cNvPr id="12" name="Picture 11" descr="A jellyfish on a blue background&#10;&#10;Description automatically generated">
            <a:extLst>
              <a:ext uri="{FF2B5EF4-FFF2-40B4-BE49-F238E27FC236}">
                <a16:creationId xmlns:a16="http://schemas.microsoft.com/office/drawing/2014/main" id="{1159BA0A-0203-318B-6FB5-0DC97A42CE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269" y="5852160"/>
            <a:ext cx="836946" cy="7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5259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DA85306-A370-1E15-B876-E507D26CC34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0277" y="1562871"/>
            <a:ext cx="6625234" cy="4469338"/>
          </a:xfrm>
          <a:prstGeom prst="rect">
            <a:avLst/>
          </a:prstGeom>
        </p:spPr>
      </p:pic>
      <p:sp>
        <p:nvSpPr>
          <p:cNvPr id="2" name="CaixaDeTexto 5">
            <a:extLst>
              <a:ext uri="{FF2B5EF4-FFF2-40B4-BE49-F238E27FC236}">
                <a16:creationId xmlns:a16="http://schemas.microsoft.com/office/drawing/2014/main" id="{8AD18D5C-525B-34A6-B015-B128EE85DEAD}"/>
              </a:ext>
            </a:extLst>
          </p:cNvPr>
          <p:cNvSpPr txBox="1"/>
          <p:nvPr/>
        </p:nvSpPr>
        <p:spPr>
          <a:xfrm>
            <a:off x="427781" y="321255"/>
            <a:ext cx="5951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HOTEL MARRIOT GUARULHOS</a:t>
            </a:r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CaixaDeTexto 5">
            <a:extLst>
              <a:ext uri="{FF2B5EF4-FFF2-40B4-BE49-F238E27FC236}">
                <a16:creationId xmlns:a16="http://schemas.microsoft.com/office/drawing/2014/main" id="{615A510F-7998-2333-B112-6AB553327713}"/>
              </a:ext>
            </a:extLst>
          </p:cNvPr>
          <p:cNvSpPr txBox="1"/>
          <p:nvPr/>
        </p:nvSpPr>
        <p:spPr>
          <a:xfrm>
            <a:off x="378158" y="1254138"/>
            <a:ext cx="2985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ESTUDO PRELIMINAR</a:t>
            </a:r>
          </a:p>
        </p:txBody>
      </p:sp>
      <p:pic>
        <p:nvPicPr>
          <p:cNvPr id="5" name="Picture 4" descr="A jellyfish on a blue background&#10;&#10;Description automatically generated">
            <a:extLst>
              <a:ext uri="{FF2B5EF4-FFF2-40B4-BE49-F238E27FC236}">
                <a16:creationId xmlns:a16="http://schemas.microsoft.com/office/drawing/2014/main" id="{70FB5719-DF7D-74C9-9659-DCE51C222E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269" y="5852160"/>
            <a:ext cx="836946" cy="7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2122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6E27FF9-4BD9-62A1-1F6E-DD1031FD6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633" y="1803635"/>
            <a:ext cx="10625602" cy="394691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CaixaDeTexto 5">
            <a:extLst>
              <a:ext uri="{FF2B5EF4-FFF2-40B4-BE49-F238E27FC236}">
                <a16:creationId xmlns:a16="http://schemas.microsoft.com/office/drawing/2014/main" id="{E389C48E-A1CF-1BBA-BEA8-6D144CD92AFC}"/>
              </a:ext>
            </a:extLst>
          </p:cNvPr>
          <p:cNvSpPr txBox="1"/>
          <p:nvPr/>
        </p:nvSpPr>
        <p:spPr>
          <a:xfrm>
            <a:off x="427781" y="321255"/>
            <a:ext cx="5951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HOTEL MARRIOT GUARULHOS</a:t>
            </a:r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CaixaDeTexto 5">
            <a:extLst>
              <a:ext uri="{FF2B5EF4-FFF2-40B4-BE49-F238E27FC236}">
                <a16:creationId xmlns:a16="http://schemas.microsoft.com/office/drawing/2014/main" id="{43DD5699-C08F-9776-225B-D8865686D246}"/>
              </a:ext>
            </a:extLst>
          </p:cNvPr>
          <p:cNvSpPr txBox="1"/>
          <p:nvPr/>
        </p:nvSpPr>
        <p:spPr>
          <a:xfrm>
            <a:off x="378158" y="1254138"/>
            <a:ext cx="2985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ESTUDO PRELIMINAR</a:t>
            </a:r>
          </a:p>
        </p:txBody>
      </p:sp>
      <p:pic>
        <p:nvPicPr>
          <p:cNvPr id="7" name="Picture 6" descr="A jellyfish on a blue background&#10;&#10;Description automatically generated">
            <a:extLst>
              <a:ext uri="{FF2B5EF4-FFF2-40B4-BE49-F238E27FC236}">
                <a16:creationId xmlns:a16="http://schemas.microsoft.com/office/drawing/2014/main" id="{8A18070A-AEA8-6B2D-0AC7-15E3FD9970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269" y="5852160"/>
            <a:ext cx="836946" cy="7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0006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10D400B-1F8E-5F27-345C-9DBA3E1B595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1627" y="1681655"/>
            <a:ext cx="6068455" cy="455134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94406AB-24A7-D27C-54A3-687DBB85EBC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180" r="3243" b="12726"/>
          <a:stretch/>
        </p:blipFill>
        <p:spPr>
          <a:xfrm>
            <a:off x="1630004" y="1940205"/>
            <a:ext cx="2477219" cy="3966609"/>
          </a:xfrm>
          <a:prstGeom prst="rect">
            <a:avLst/>
          </a:prstGeom>
        </p:spPr>
      </p:pic>
      <p:sp>
        <p:nvSpPr>
          <p:cNvPr id="5" name="CaixaDeTexto 5">
            <a:extLst>
              <a:ext uri="{FF2B5EF4-FFF2-40B4-BE49-F238E27FC236}">
                <a16:creationId xmlns:a16="http://schemas.microsoft.com/office/drawing/2014/main" id="{95D4BBC1-8A4E-A628-279D-B4BD2D46239D}"/>
              </a:ext>
            </a:extLst>
          </p:cNvPr>
          <p:cNvSpPr txBox="1"/>
          <p:nvPr/>
        </p:nvSpPr>
        <p:spPr>
          <a:xfrm>
            <a:off x="427781" y="321255"/>
            <a:ext cx="5951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HOTEL MARRIOT GUARULHOS</a:t>
            </a:r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9370797-F2BF-1889-B73C-B820EED7E46E}"/>
              </a:ext>
            </a:extLst>
          </p:cNvPr>
          <p:cNvSpPr txBox="1"/>
          <p:nvPr/>
        </p:nvSpPr>
        <p:spPr>
          <a:xfrm>
            <a:off x="378158" y="1254138"/>
            <a:ext cx="4130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EQUIPAMENTOS INSTALADOS</a:t>
            </a:r>
          </a:p>
        </p:txBody>
      </p:sp>
      <p:pic>
        <p:nvPicPr>
          <p:cNvPr id="7" name="Picture 6" descr="A jellyfish on a blue background&#10;&#10;Description automatically generated">
            <a:extLst>
              <a:ext uri="{FF2B5EF4-FFF2-40B4-BE49-F238E27FC236}">
                <a16:creationId xmlns:a16="http://schemas.microsoft.com/office/drawing/2014/main" id="{6EE45669-161C-A71A-13A6-1D5CEDB403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269" y="5852160"/>
            <a:ext cx="836946" cy="7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4728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D49AA3A-4756-3FBF-4607-2E4849AE7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2993" y="1397876"/>
            <a:ext cx="8053733" cy="4500023"/>
          </a:xfrm>
          <a:prstGeom prst="rect">
            <a:avLst/>
          </a:prstGeom>
        </p:spPr>
      </p:pic>
      <p:sp>
        <p:nvSpPr>
          <p:cNvPr id="2" name="CaixaDeTexto 5">
            <a:extLst>
              <a:ext uri="{FF2B5EF4-FFF2-40B4-BE49-F238E27FC236}">
                <a16:creationId xmlns:a16="http://schemas.microsoft.com/office/drawing/2014/main" id="{D36A107E-373B-8A94-AB07-F59F0DA35578}"/>
              </a:ext>
            </a:extLst>
          </p:cNvPr>
          <p:cNvSpPr txBox="1"/>
          <p:nvPr/>
        </p:nvSpPr>
        <p:spPr>
          <a:xfrm>
            <a:off x="427781" y="321255"/>
            <a:ext cx="5951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HOTEL MARRIOT GUARULHOS</a:t>
            </a:r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CaixaDeTexto 5">
            <a:extLst>
              <a:ext uri="{FF2B5EF4-FFF2-40B4-BE49-F238E27FC236}">
                <a16:creationId xmlns:a16="http://schemas.microsoft.com/office/drawing/2014/main" id="{DCB4E8F6-DF04-3B08-EB11-BA66B1C7DF08}"/>
              </a:ext>
            </a:extLst>
          </p:cNvPr>
          <p:cNvSpPr txBox="1"/>
          <p:nvPr/>
        </p:nvSpPr>
        <p:spPr>
          <a:xfrm>
            <a:off x="378158" y="1254138"/>
            <a:ext cx="2091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RESULTADOS</a:t>
            </a:r>
          </a:p>
        </p:txBody>
      </p:sp>
      <p:pic>
        <p:nvPicPr>
          <p:cNvPr id="5" name="Picture 4" descr="A jellyfish on a blue background&#10;&#10;Description automatically generated">
            <a:extLst>
              <a:ext uri="{FF2B5EF4-FFF2-40B4-BE49-F238E27FC236}">
                <a16:creationId xmlns:a16="http://schemas.microsoft.com/office/drawing/2014/main" id="{8AD641BC-DF43-1140-673A-2C6E03735C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269" y="5852160"/>
            <a:ext cx="836946" cy="7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1775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03771EC-19CF-3F13-FF41-CBA54D46D4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836"/>
          <a:stretch/>
        </p:blipFill>
        <p:spPr>
          <a:xfrm>
            <a:off x="1603883" y="1745670"/>
            <a:ext cx="8984234" cy="1628266"/>
          </a:xfrm>
          <a:prstGeom prst="rect">
            <a:avLst/>
          </a:prstGeom>
        </p:spPr>
      </p:pic>
      <p:sp>
        <p:nvSpPr>
          <p:cNvPr id="3" name="CaixaDeTexto 5">
            <a:extLst>
              <a:ext uri="{FF2B5EF4-FFF2-40B4-BE49-F238E27FC236}">
                <a16:creationId xmlns:a16="http://schemas.microsoft.com/office/drawing/2014/main" id="{64D4E231-D2D3-E79D-12C5-AA881F5E3A4E}"/>
              </a:ext>
            </a:extLst>
          </p:cNvPr>
          <p:cNvSpPr txBox="1"/>
          <p:nvPr/>
        </p:nvSpPr>
        <p:spPr>
          <a:xfrm>
            <a:off x="427781" y="321255"/>
            <a:ext cx="5951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HOTEL MARRIOT GUARULHOS</a:t>
            </a:r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CaixaDeTexto 5">
            <a:extLst>
              <a:ext uri="{FF2B5EF4-FFF2-40B4-BE49-F238E27FC236}">
                <a16:creationId xmlns:a16="http://schemas.microsoft.com/office/drawing/2014/main" id="{723A4328-D11D-820C-EDD6-41802E57E4C9}"/>
              </a:ext>
            </a:extLst>
          </p:cNvPr>
          <p:cNvSpPr txBox="1"/>
          <p:nvPr/>
        </p:nvSpPr>
        <p:spPr>
          <a:xfrm>
            <a:off x="378158" y="1254138"/>
            <a:ext cx="2091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1499D"/>
                </a:solidFill>
                <a:latin typeface="+mj-lt"/>
              </a:rPr>
              <a:t>RESULTADOS</a:t>
            </a:r>
          </a:p>
        </p:txBody>
      </p:sp>
      <p:pic>
        <p:nvPicPr>
          <p:cNvPr id="5" name="Picture 4" descr="A jellyfish on a blue background&#10;&#10;Description automatically generated">
            <a:extLst>
              <a:ext uri="{FF2B5EF4-FFF2-40B4-BE49-F238E27FC236}">
                <a16:creationId xmlns:a16="http://schemas.microsoft.com/office/drawing/2014/main" id="{93E4818E-DB94-1492-68AF-1609062204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269" y="5852160"/>
            <a:ext cx="836946" cy="77410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03771EC-19CF-3F13-FF41-CBA54D46D4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185"/>
          <a:stretch/>
        </p:blipFill>
        <p:spPr>
          <a:xfrm>
            <a:off x="1603883" y="4006481"/>
            <a:ext cx="8984234" cy="197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0328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4E61423F-D482-299E-8A88-15421D6AF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5">
            <a:extLst>
              <a:ext uri="{FF2B5EF4-FFF2-40B4-BE49-F238E27FC236}">
                <a16:creationId xmlns:a16="http://schemas.microsoft.com/office/drawing/2014/main" id="{EBF170B2-A1B9-D854-E985-F8436D3CAACA}"/>
              </a:ext>
            </a:extLst>
          </p:cNvPr>
          <p:cNvSpPr txBox="1"/>
          <p:nvPr/>
        </p:nvSpPr>
        <p:spPr>
          <a:xfrm>
            <a:off x="753035" y="106099"/>
            <a:ext cx="5228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OBRIGADO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16F01CEF-0E93-C0A5-7700-70555FC4F935}"/>
              </a:ext>
            </a:extLst>
          </p:cNvPr>
          <p:cNvSpPr txBox="1">
            <a:spLocks/>
          </p:cNvSpPr>
          <p:nvPr/>
        </p:nvSpPr>
        <p:spPr>
          <a:xfrm>
            <a:off x="0" y="2853662"/>
            <a:ext cx="12192000" cy="1368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pt-BR" sz="2400" b="1" noProof="1">
                <a:solidFill>
                  <a:schemeClr val="bg1"/>
                </a:solidFill>
              </a:rPr>
              <a:t>ENGº MARCOS SANTAMARIA ALVES CORRÊA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pt-BR" sz="2400" b="1" noProof="1">
                <a:solidFill>
                  <a:schemeClr val="bg1"/>
                </a:solidFill>
              </a:rPr>
              <a:t>Celular (11) 98116.1386</a:t>
            </a:r>
            <a:br>
              <a:rPr lang="pt-BR" sz="2400" b="1" noProof="1">
                <a:solidFill>
                  <a:schemeClr val="bg1"/>
                </a:solidFill>
              </a:rPr>
            </a:br>
            <a:r>
              <a:rPr lang="pt-BR" sz="2400" b="1" noProof="1">
                <a:solidFill>
                  <a:schemeClr val="bg1"/>
                </a:solidFill>
              </a:rPr>
              <a:t>marcos.santamaria@industriastosi.com.br</a:t>
            </a:r>
          </a:p>
        </p:txBody>
      </p:sp>
    </p:spTree>
    <p:extLst>
      <p:ext uri="{BB962C8B-B14F-4D97-AF65-F5344CB8AC3E}">
        <p14:creationId xmlns:p14="http://schemas.microsoft.com/office/powerpoint/2010/main" val="3282380464"/>
      </p:ext>
    </p:extLst>
  </p:cSld>
  <p:clrMapOvr>
    <a:masterClrMapping/>
  </p:clrMapOvr>
</p:sld>
</file>

<file path=ppt/theme/theme1.xml><?xml version="1.0" encoding="utf-8"?>
<a:theme xmlns:a="http://schemas.openxmlformats.org/drawingml/2006/main" name="Tosi 2021 - b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4">
      <a:majorFont>
        <a:latin typeface="MetaPlus"/>
        <a:ea typeface=""/>
        <a:cs typeface=""/>
      </a:majorFont>
      <a:minorFont>
        <a:latin typeface="MetaPlu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si 2021 - b" id="{A8556268-BEBA-420B-A9D3-8E0EEBCA5360}" vid="{A8442F20-09F3-41B0-8A32-00DFC9BBBB6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10376</TotalTime>
  <Words>1104</Words>
  <Application>Microsoft Office PowerPoint</Application>
  <PresentationFormat>Widescreen</PresentationFormat>
  <Paragraphs>166</Paragraphs>
  <Slides>48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48</vt:i4>
      </vt:variant>
    </vt:vector>
  </HeadingPairs>
  <TitlesOfParts>
    <vt:vector size="54" baseType="lpstr">
      <vt:lpstr>☞GILROY-HEAVY</vt:lpstr>
      <vt:lpstr>☞GILROY-LIGHT</vt:lpstr>
      <vt:lpstr>Arial</vt:lpstr>
      <vt:lpstr>Calibri</vt:lpstr>
      <vt:lpstr>Wingdings</vt:lpstr>
      <vt:lpstr>Tosi 2021 - b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MARINA</dc:creator>
  <cp:lastModifiedBy>Marcos Santamaria Alves Corrêa</cp:lastModifiedBy>
  <cp:revision>253</cp:revision>
  <cp:lastPrinted>2022-02-24T13:33:31Z</cp:lastPrinted>
  <dcterms:created xsi:type="dcterms:W3CDTF">2020-03-06T12:12:41Z</dcterms:created>
  <dcterms:modified xsi:type="dcterms:W3CDTF">2025-08-11T13:16:11Z</dcterms:modified>
</cp:coreProperties>
</file>